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44" r:id="rId5"/>
    <p:sldId id="380" r:id="rId6"/>
    <p:sldId id="465" r:id="rId7"/>
    <p:sldId id="381" r:id="rId8"/>
    <p:sldId id="493" r:id="rId9"/>
    <p:sldId id="466" r:id="rId10"/>
    <p:sldId id="467" r:id="rId11"/>
    <p:sldId id="468" r:id="rId12"/>
    <p:sldId id="469" r:id="rId13"/>
    <p:sldId id="470" r:id="rId14"/>
    <p:sldId id="482" r:id="rId15"/>
    <p:sldId id="383" r:id="rId16"/>
    <p:sldId id="418" r:id="rId17"/>
    <p:sldId id="419" r:id="rId18"/>
    <p:sldId id="420" r:id="rId19"/>
    <p:sldId id="423" r:id="rId20"/>
    <p:sldId id="460" r:id="rId21"/>
    <p:sldId id="316" r:id="rId22"/>
    <p:sldId id="461" r:id="rId23"/>
    <p:sldId id="280"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6D7A"/>
    <a:srgbClr val="33C3AB"/>
    <a:srgbClr val="364555"/>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90" d="100"/>
          <a:sy n="90" d="100"/>
        </p:scale>
        <p:origin x="204" y="648"/>
      </p:cViewPr>
      <p:guideLst>
        <p:guide orient="horz" pos="214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6.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xml"/><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15.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3209925" y="2282190"/>
            <a:ext cx="7426960" cy="829945"/>
          </a:xfrm>
          <a:prstGeom prst="rect">
            <a:avLst/>
          </a:prstGeom>
          <a:noFill/>
        </p:spPr>
        <p:txBody>
          <a:bodyPr wrap="square" rtlCol="0">
            <a:spAutoFit/>
          </a:bodyPr>
          <a:lstStyle/>
          <a:p>
            <a:r>
              <a:rPr lang="en-US" altLang="zh-CN" sz="4800" b="1" dirty="0">
                <a:solidFill>
                  <a:srgbClr val="364555"/>
                </a:solidFill>
                <a:latin typeface="微软雅黑" panose="020B0503020204020204" pitchFamily="34" charset="-122"/>
                <a:ea typeface="微软雅黑" panose="020B0503020204020204" pitchFamily="34" charset="-122"/>
              </a:rPr>
              <a:t>Android</a:t>
            </a:r>
            <a:r>
              <a:rPr lang="zh-CN" altLang="zh-CN" sz="4800" b="1" dirty="0">
                <a:solidFill>
                  <a:srgbClr val="364555"/>
                </a:solidFill>
                <a:latin typeface="微软雅黑" panose="020B0503020204020204" pitchFamily="34" charset="-122"/>
                <a:ea typeface="微软雅黑" panose="020B0503020204020204" pitchFamily="34" charset="-122"/>
              </a:rPr>
              <a:t>高级开发试听课</a:t>
            </a:r>
            <a:endParaRPr lang="zh-CN" altLang="zh-CN" sz="4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8091805" y="311213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584325" y="1746885"/>
            <a:ext cx="1865630" cy="1865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bldLvl="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LYING IMPRESSION FID FEIZHAO    qq:1964271550"/>
          <p:cNvSpPr txBox="1"/>
          <p:nvPr/>
        </p:nvSpPr>
        <p:spPr>
          <a:xfrm>
            <a:off x="3728006" y="261476"/>
            <a:ext cx="4754880"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rPr>
              <a:t>什么是组件化路由框架？它能够做什么？</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cxnSp>
        <p:nvCxnSpPr>
          <p:cNvPr id="9"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244465" y="1259840"/>
            <a:ext cx="1722755" cy="56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5499735" y="1356995"/>
            <a:ext cx="1246505" cy="368300"/>
          </a:xfrm>
          <a:prstGeom prst="rect">
            <a:avLst/>
          </a:prstGeom>
          <a:noFill/>
        </p:spPr>
        <p:txBody>
          <a:bodyPr wrap="square" rtlCol="0">
            <a:spAutoFit/>
          </a:bodyPr>
          <a:p>
            <a:r>
              <a:rPr lang="zh-CN">
                <a:solidFill>
                  <a:schemeClr val="bg1"/>
                </a:solidFill>
                <a:effectLst/>
                <a:sym typeface="+mn-ea"/>
              </a:rPr>
              <a:t>主</a:t>
            </a:r>
            <a:r>
              <a:rPr>
                <a:solidFill>
                  <a:schemeClr val="bg1"/>
                </a:solidFill>
                <a:effectLst/>
                <a:sym typeface="+mn-ea"/>
              </a:rPr>
              <a:t>Module</a:t>
            </a:r>
            <a:endParaRPr lang="zh-CN" altLang="en-US">
              <a:solidFill>
                <a:schemeClr val="bg1"/>
              </a:solidFill>
              <a:effectLst/>
              <a:sym typeface="+mn-ea"/>
            </a:endParaRPr>
          </a:p>
        </p:txBody>
      </p:sp>
      <p:sp>
        <p:nvSpPr>
          <p:cNvPr id="19" name="矩形 18"/>
          <p:cNvSpPr/>
          <p:nvPr/>
        </p:nvSpPr>
        <p:spPr>
          <a:xfrm>
            <a:off x="2566670" y="3240405"/>
            <a:ext cx="1722755" cy="5632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2821940" y="3337560"/>
            <a:ext cx="1246505" cy="368300"/>
          </a:xfrm>
          <a:prstGeom prst="rect">
            <a:avLst/>
          </a:prstGeom>
          <a:noFill/>
        </p:spPr>
        <p:txBody>
          <a:bodyPr wrap="square" rtlCol="0">
            <a:spAutoFit/>
          </a:bodyPr>
          <a:p>
            <a:r>
              <a:rPr>
                <a:solidFill>
                  <a:schemeClr val="bg1"/>
                </a:solidFill>
                <a:effectLst/>
                <a:sym typeface="+mn-ea"/>
              </a:rPr>
              <a:t>Module</a:t>
            </a:r>
            <a:r>
              <a:rPr lang="en-US">
                <a:solidFill>
                  <a:schemeClr val="bg1"/>
                </a:solidFill>
                <a:effectLst/>
                <a:sym typeface="+mn-ea"/>
              </a:rPr>
              <a:t>—1</a:t>
            </a:r>
            <a:endParaRPr lang="en-US">
              <a:solidFill>
                <a:schemeClr val="bg1"/>
              </a:solidFill>
              <a:effectLst/>
              <a:sym typeface="+mn-ea"/>
            </a:endParaRPr>
          </a:p>
        </p:txBody>
      </p:sp>
      <p:sp>
        <p:nvSpPr>
          <p:cNvPr id="37" name="矩形 36"/>
          <p:cNvSpPr/>
          <p:nvPr/>
        </p:nvSpPr>
        <p:spPr>
          <a:xfrm>
            <a:off x="5244465" y="3240405"/>
            <a:ext cx="1722755" cy="5632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5499735" y="3337560"/>
            <a:ext cx="1246505" cy="368300"/>
          </a:xfrm>
          <a:prstGeom prst="rect">
            <a:avLst/>
          </a:prstGeom>
          <a:noFill/>
        </p:spPr>
        <p:txBody>
          <a:bodyPr wrap="square" rtlCol="0">
            <a:spAutoFit/>
          </a:bodyPr>
          <a:p>
            <a:r>
              <a:rPr>
                <a:solidFill>
                  <a:schemeClr val="bg1"/>
                </a:solidFill>
                <a:effectLst/>
                <a:sym typeface="+mn-ea"/>
              </a:rPr>
              <a:t>Module</a:t>
            </a:r>
            <a:r>
              <a:rPr lang="en-US">
                <a:solidFill>
                  <a:schemeClr val="bg1"/>
                </a:solidFill>
                <a:effectLst/>
                <a:sym typeface="+mn-ea"/>
              </a:rPr>
              <a:t>—2</a:t>
            </a:r>
            <a:endParaRPr lang="en-US">
              <a:solidFill>
                <a:schemeClr val="bg1"/>
              </a:solidFill>
              <a:effectLst/>
              <a:sym typeface="+mn-ea"/>
            </a:endParaRPr>
          </a:p>
        </p:txBody>
      </p:sp>
      <p:sp>
        <p:nvSpPr>
          <p:cNvPr id="39" name="矩形 38"/>
          <p:cNvSpPr/>
          <p:nvPr/>
        </p:nvSpPr>
        <p:spPr>
          <a:xfrm>
            <a:off x="7745730" y="3241040"/>
            <a:ext cx="1722755" cy="563245"/>
          </a:xfrm>
          <a:prstGeom prst="rect">
            <a:avLst/>
          </a:prstGeom>
          <a:solidFill>
            <a:srgbClr val="F36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8001000" y="3338195"/>
            <a:ext cx="1246505" cy="368300"/>
          </a:xfrm>
          <a:prstGeom prst="rect">
            <a:avLst/>
          </a:prstGeom>
          <a:noFill/>
        </p:spPr>
        <p:txBody>
          <a:bodyPr wrap="square" rtlCol="0">
            <a:spAutoFit/>
          </a:bodyPr>
          <a:p>
            <a:r>
              <a:rPr>
                <a:solidFill>
                  <a:schemeClr val="bg1"/>
                </a:solidFill>
                <a:effectLst/>
                <a:sym typeface="+mn-ea"/>
              </a:rPr>
              <a:t>Module</a:t>
            </a:r>
            <a:r>
              <a:rPr lang="en-US">
                <a:solidFill>
                  <a:schemeClr val="bg1"/>
                </a:solidFill>
                <a:effectLst/>
                <a:sym typeface="+mn-ea"/>
              </a:rPr>
              <a:t>—3</a:t>
            </a:r>
            <a:endParaRPr lang="en-US">
              <a:solidFill>
                <a:schemeClr val="bg1"/>
              </a:solidFill>
              <a:effectLst/>
              <a:sym typeface="+mn-ea"/>
            </a:endParaRPr>
          </a:p>
        </p:txBody>
      </p:sp>
      <p:cxnSp>
        <p:nvCxnSpPr>
          <p:cNvPr id="41" name="直接连接符 40"/>
          <p:cNvCxnSpPr/>
          <p:nvPr/>
        </p:nvCxnSpPr>
        <p:spPr>
          <a:xfrm flipV="1">
            <a:off x="3352165" y="2510790"/>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6096000" y="2510790"/>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8624570" y="2510790"/>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335020" y="2510790"/>
            <a:ext cx="5301615" cy="0"/>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flipV="1">
            <a:off x="6085840" y="1946275"/>
            <a:ext cx="8890" cy="553720"/>
          </a:xfrm>
          <a:prstGeom prst="straightConnector1">
            <a:avLst/>
          </a:prstGeom>
          <a:ln w="28575" cmpd="sng">
            <a:solidFill>
              <a:schemeClr val="accent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3346450" y="3941445"/>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6090285" y="3941445"/>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8618855" y="3941445"/>
            <a:ext cx="0" cy="61531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3337560" y="4544060"/>
            <a:ext cx="5301615" cy="0"/>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6088380" y="4549140"/>
            <a:ext cx="8890" cy="553720"/>
          </a:xfrm>
          <a:prstGeom prst="straightConnector1">
            <a:avLst/>
          </a:prstGeom>
          <a:ln w="28575" cmpd="sng">
            <a:solidFill>
              <a:schemeClr val="accent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4446270" y="5211445"/>
            <a:ext cx="3299460" cy="563245"/>
          </a:xfrm>
          <a:prstGeom prst="rect">
            <a:avLst/>
          </a:prstGeom>
          <a:solidFill>
            <a:srgbClr val="33C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文本框 61"/>
          <p:cNvSpPr txBox="1"/>
          <p:nvPr/>
        </p:nvSpPr>
        <p:spPr>
          <a:xfrm>
            <a:off x="5079365" y="5308600"/>
            <a:ext cx="1999615" cy="368300"/>
          </a:xfrm>
          <a:prstGeom prst="rect">
            <a:avLst/>
          </a:prstGeom>
          <a:noFill/>
        </p:spPr>
        <p:txBody>
          <a:bodyPr wrap="square" rtlCol="0">
            <a:spAutoFit/>
          </a:bodyPr>
          <a:p>
            <a:r>
              <a:rPr lang="zh-CN" altLang="en-US">
                <a:solidFill>
                  <a:schemeClr val="bg1"/>
                </a:solidFill>
                <a:effectLst/>
                <a:sym typeface="+mn-ea"/>
              </a:rPr>
              <a:t>中间件</a:t>
            </a:r>
            <a:r>
              <a:rPr lang="en-US" altLang="zh-CN">
                <a:solidFill>
                  <a:schemeClr val="bg1"/>
                </a:solidFill>
                <a:effectLst/>
                <a:sym typeface="+mn-ea"/>
              </a:rPr>
              <a:t>/</a:t>
            </a:r>
            <a:r>
              <a:rPr lang="zh-CN" altLang="en-US">
                <a:solidFill>
                  <a:schemeClr val="bg1"/>
                </a:solidFill>
                <a:effectLst/>
                <a:sym typeface="+mn-ea"/>
              </a:rPr>
              <a:t>代理</a:t>
            </a:r>
            <a:r>
              <a:rPr lang="en-US" altLang="zh-CN">
                <a:solidFill>
                  <a:schemeClr val="bg1"/>
                </a:solidFill>
                <a:effectLst/>
                <a:sym typeface="+mn-ea"/>
              </a:rPr>
              <a:t>/</a:t>
            </a:r>
            <a:r>
              <a:rPr lang="zh-CN" altLang="en-US">
                <a:solidFill>
                  <a:schemeClr val="bg1"/>
                </a:solidFill>
                <a:effectLst/>
                <a:sym typeface="+mn-ea"/>
              </a:rPr>
              <a:t>路由</a:t>
            </a:r>
            <a:endParaRPr lang="zh-CN" altLang="en-US">
              <a:solidFill>
                <a:schemeClr val="bg1"/>
              </a:solidFill>
              <a:effectLst/>
              <a:sym typeface="+mn-ea"/>
            </a:endParaRPr>
          </a:p>
        </p:txBody>
      </p:sp>
      <p:pic>
        <p:nvPicPr>
          <p:cNvPr id="63" name="图片 62" descr="maniulogo"/>
          <p:cNvPicPr>
            <a:picLocks noChangeAspect="1"/>
          </p:cNvPicPr>
          <p:nvPr/>
        </p:nvPicPr>
        <p:blipFill>
          <a:blip r:embed="rId1"/>
          <a:stretch>
            <a:fillRect/>
          </a:stretch>
        </p:blipFill>
        <p:spPr>
          <a:xfrm>
            <a:off x="10289540" y="137160"/>
            <a:ext cx="1595120" cy="5232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LYING IMPRESSION FID FEIZHAO    qq:1964271550"/>
          <p:cNvSpPr txBox="1"/>
          <p:nvPr/>
        </p:nvSpPr>
        <p:spPr>
          <a:xfrm>
            <a:off x="4208384" y="261476"/>
            <a:ext cx="3794125" cy="398780"/>
          </a:xfrm>
          <a:prstGeom prst="rect">
            <a:avLst/>
          </a:prstGeom>
          <a:noFill/>
        </p:spPr>
        <p:txBody>
          <a:bodyPr wrap="none" rtlCol="0">
            <a:spAutoFit/>
          </a:bodyPr>
          <a:lstStyle/>
          <a:p>
            <a:pPr algn="ctr"/>
            <a:r>
              <a:rPr sz="2000" b="1" dirty="0">
                <a:solidFill>
                  <a:srgbClr val="364555"/>
                </a:solidFill>
                <a:latin typeface="微软雅黑" panose="020B0503020204020204" pitchFamily="34" charset="-122"/>
                <a:ea typeface="微软雅黑" panose="020B0503020204020204" pitchFamily="34" charset="-122"/>
              </a:rPr>
              <a:t>Android编译时注解—APT技术</a:t>
            </a:r>
            <a:endParaRPr sz="2000" b="1" dirty="0">
              <a:solidFill>
                <a:srgbClr val="364555"/>
              </a:solidFill>
              <a:latin typeface="微软雅黑" panose="020B0503020204020204" pitchFamily="34" charset="-122"/>
              <a:ea typeface="微软雅黑" panose="020B0503020204020204" pitchFamily="34" charset="-122"/>
            </a:endParaRPr>
          </a:p>
        </p:txBody>
      </p:sp>
      <p:cxnSp>
        <p:nvCxnSpPr>
          <p:cNvPr id="9"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pic>
        <p:nvPicPr>
          <p:cNvPr id="2" name="图片 1"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文本框 2"/>
          <p:cNvSpPr txBox="1"/>
          <p:nvPr/>
        </p:nvSpPr>
        <p:spPr>
          <a:xfrm>
            <a:off x="1804670" y="1314450"/>
            <a:ext cx="6650990" cy="1660525"/>
          </a:xfrm>
          <a:prstGeom prst="rect">
            <a:avLst/>
          </a:prstGeom>
          <a:noFill/>
        </p:spPr>
        <p:txBody>
          <a:bodyPr wrap="none" rtlCol="0">
            <a:spAutoFit/>
          </a:bodyPr>
          <a:p>
            <a:pPr algn="l" fontAlgn="auto">
              <a:lnSpc>
                <a:spcPct val="150000"/>
              </a:lnSpc>
            </a:pPr>
            <a:r>
              <a:rPr lang="zh-CN" altLang="en-US" sz="2400" b="1"/>
              <a:t>APT(Annotation Processing Tool)</a:t>
            </a:r>
            <a:endParaRPr lang="zh-CN" altLang="en-US" sz="2400" b="1"/>
          </a:p>
          <a:p>
            <a:pPr algn="l" fontAlgn="auto">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即注解处理器，是一种处理注解的工具，确切的说它是javac的一个工具，它用来在</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编译时扫描和处理注解。</a:t>
            </a: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简单来说就是在应用处于编译期的时候，通过注解处理器解析注解生成文件</a:t>
            </a: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522028" y="4632325"/>
            <a:ext cx="1722755" cy="56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494463" y="4632325"/>
            <a:ext cx="1722755" cy="56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062095" y="4763135"/>
            <a:ext cx="642620" cy="368300"/>
          </a:xfrm>
          <a:prstGeom prst="rect">
            <a:avLst/>
          </a:prstGeom>
          <a:noFill/>
        </p:spPr>
        <p:txBody>
          <a:bodyPr wrap="none" rtlCol="0">
            <a:spAutoFit/>
          </a:bodyPr>
          <a:p>
            <a:r>
              <a:rPr lang="zh-CN" altLang="en-US" b="1">
                <a:solidFill>
                  <a:schemeClr val="bg1"/>
                </a:solidFill>
              </a:rPr>
              <a:t>注解</a:t>
            </a:r>
            <a:endParaRPr lang="zh-CN" altLang="en-US" b="1">
              <a:solidFill>
                <a:schemeClr val="bg1"/>
              </a:solidFill>
            </a:endParaRPr>
          </a:p>
        </p:txBody>
      </p:sp>
      <p:sp>
        <p:nvSpPr>
          <p:cNvPr id="10" name="文本框 9"/>
          <p:cNvSpPr txBox="1"/>
          <p:nvPr/>
        </p:nvSpPr>
        <p:spPr>
          <a:xfrm>
            <a:off x="6689725" y="4763135"/>
            <a:ext cx="1332230" cy="368300"/>
          </a:xfrm>
          <a:prstGeom prst="rect">
            <a:avLst/>
          </a:prstGeom>
          <a:noFill/>
        </p:spPr>
        <p:txBody>
          <a:bodyPr wrap="none" rtlCol="0">
            <a:spAutoFit/>
          </a:bodyPr>
          <a:p>
            <a:r>
              <a:rPr lang="zh-CN" altLang="en-US" b="1">
                <a:solidFill>
                  <a:schemeClr val="bg1"/>
                </a:solidFill>
              </a:rPr>
              <a:t>注解处理器</a:t>
            </a:r>
            <a:endParaRPr lang="zh-CN" altLang="en-US" b="1">
              <a:solidFill>
                <a:schemeClr val="bg1"/>
              </a:solidFill>
            </a:endParaRPr>
          </a:p>
        </p:txBody>
      </p:sp>
      <p:sp>
        <p:nvSpPr>
          <p:cNvPr id="11" name="矩形 10"/>
          <p:cNvSpPr/>
          <p:nvPr/>
        </p:nvSpPr>
        <p:spPr>
          <a:xfrm>
            <a:off x="5013960" y="3440430"/>
            <a:ext cx="1722755" cy="56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370195" y="3546475"/>
            <a:ext cx="1014730" cy="368300"/>
          </a:xfrm>
          <a:prstGeom prst="rect">
            <a:avLst/>
          </a:prstGeom>
          <a:noFill/>
        </p:spPr>
        <p:txBody>
          <a:bodyPr wrap="none" rtlCol="0">
            <a:spAutoFit/>
          </a:bodyPr>
          <a:p>
            <a:pPr algn="ctr"/>
            <a:r>
              <a:rPr lang="en-US" altLang="zh-CN" b="1">
                <a:solidFill>
                  <a:schemeClr val="bg1"/>
                </a:solidFill>
              </a:rPr>
              <a:t>APT</a:t>
            </a:r>
            <a:r>
              <a:rPr lang="zh-CN" altLang="en-US" b="1">
                <a:solidFill>
                  <a:schemeClr val="bg1"/>
                </a:solidFill>
              </a:rPr>
              <a:t>技术</a:t>
            </a:r>
            <a:endParaRPr lang="zh-CN" altLang="en-US" b="1">
              <a:solidFill>
                <a:schemeClr val="bg1"/>
              </a:solidFill>
            </a:endParaRPr>
          </a:p>
        </p:txBody>
      </p:sp>
      <p:cxnSp>
        <p:nvCxnSpPr>
          <p:cNvPr id="13" name="直接箭头连接符 12"/>
          <p:cNvCxnSpPr/>
          <p:nvPr/>
        </p:nvCxnSpPr>
        <p:spPr>
          <a:xfrm flipH="1">
            <a:off x="4714875" y="4075430"/>
            <a:ext cx="967105" cy="448310"/>
          </a:xfrm>
          <a:prstGeom prst="straightConnector1">
            <a:avLst/>
          </a:prstGeom>
          <a:ln w="28575" cmpd="sng">
            <a:solidFill>
              <a:schemeClr val="accent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203950" y="4073525"/>
            <a:ext cx="967105" cy="448310"/>
          </a:xfrm>
          <a:prstGeom prst="straightConnector1">
            <a:avLst/>
          </a:prstGeom>
          <a:ln w="28575" cmpd="sng">
            <a:solidFill>
              <a:schemeClr val="accent1"/>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最新活动</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78850" y="4116070"/>
            <a:ext cx="3017520" cy="645160"/>
          </a:xfrm>
          <a:prstGeom prst="rect">
            <a:avLst/>
          </a:prstGeom>
          <a:noFill/>
        </p:spPr>
        <p:txBody>
          <a:bodyPr wrap="none" rtlCol="0">
            <a:spAutoFit/>
          </a:bodyPr>
          <a:p>
            <a:pPr algn="l"/>
            <a:r>
              <a:rPr lang="en-US" altLang="zh-CN">
                <a:sym typeface="+mn-ea"/>
              </a:rPr>
              <a:t>            </a:t>
            </a:r>
            <a:r>
              <a:rPr lang="zh-CN" altLang="en-US">
                <a:sym typeface="+mn-ea"/>
              </a:rPr>
              <a:t>叮当老师的微信</a:t>
            </a:r>
            <a:endParaRPr lang="zh-CN" altLang="en-US"/>
          </a:p>
          <a:p>
            <a:pPr algn="l"/>
            <a:r>
              <a:rPr lang="zh-CN" altLang="en-US"/>
              <a:t>叮当老师的</a:t>
            </a:r>
            <a:r>
              <a:rPr lang="en-US" altLang="zh-CN"/>
              <a:t>QQ</a:t>
            </a:r>
            <a:r>
              <a:rPr lang="zh-CN" altLang="en-US"/>
              <a:t>：</a:t>
            </a:r>
            <a:r>
              <a:rPr lang="en-US" altLang="zh-CN"/>
              <a:t>1979846055</a:t>
            </a:r>
            <a:endParaRPr lang="en-US" altLang="zh-CN"/>
          </a:p>
        </p:txBody>
      </p:sp>
      <p:pic>
        <p:nvPicPr>
          <p:cNvPr id="2" name="图片 1" descr="叮当老师"/>
          <p:cNvPicPr>
            <a:picLocks noChangeAspect="1"/>
          </p:cNvPicPr>
          <p:nvPr/>
        </p:nvPicPr>
        <p:blipFill>
          <a:blip r:embed="rId1"/>
          <a:stretch>
            <a:fillRect/>
          </a:stretch>
        </p:blipFill>
        <p:spPr>
          <a:xfrm>
            <a:off x="8823325" y="1636395"/>
            <a:ext cx="2378710" cy="2378710"/>
          </a:xfrm>
          <a:prstGeom prst="rect">
            <a:avLst/>
          </a:prstGeom>
        </p:spPr>
      </p:pic>
      <p:pic>
        <p:nvPicPr>
          <p:cNvPr id="3" name="图片 2" descr="炎炎夏日，码牛送清凉(4)"/>
          <p:cNvPicPr>
            <a:picLocks noChangeAspect="1"/>
          </p:cNvPicPr>
          <p:nvPr/>
        </p:nvPicPr>
        <p:blipFill>
          <a:blip r:embed="rId2"/>
          <a:stretch>
            <a:fillRect/>
          </a:stretch>
        </p:blipFill>
        <p:spPr>
          <a:xfrm>
            <a:off x="3971290" y="486410"/>
            <a:ext cx="4070350" cy="58851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457454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a:t>
            </a:r>
            <a:r>
              <a:rPr lang="en-US" altLang="zh-CN" sz="4800" dirty="0">
                <a:solidFill>
                  <a:srgbClr val="EB5F56"/>
                </a:solidFill>
                <a:latin typeface="微软雅黑" panose="020B0503020204020204" pitchFamily="34" charset="-122"/>
                <a:ea typeface="微软雅黑" panose="020B0503020204020204" pitchFamily="34" charset="-122"/>
              </a:rPr>
              <a:t>UI</a:t>
            </a:r>
            <a:endParaRPr lang="en-US" altLang="zh-CN" sz="4800" dirty="0">
              <a:solidFill>
                <a:srgbClr val="EB5F56"/>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48995" y="1369060"/>
            <a:ext cx="4961890" cy="4027805"/>
          </a:xfrm>
          <a:prstGeom prst="rect">
            <a:avLst/>
          </a:prstGeom>
        </p:spPr>
      </p:pic>
      <p:pic>
        <p:nvPicPr>
          <p:cNvPr id="4" name="图片 3"/>
          <p:cNvPicPr>
            <a:picLocks noChangeAspect="1"/>
          </p:cNvPicPr>
          <p:nvPr/>
        </p:nvPicPr>
        <p:blipFill>
          <a:blip r:embed="rId3"/>
          <a:stretch>
            <a:fillRect/>
          </a:stretch>
        </p:blipFill>
        <p:spPr>
          <a:xfrm>
            <a:off x="5810885" y="1369060"/>
            <a:ext cx="2981960" cy="4027805"/>
          </a:xfrm>
          <a:prstGeom prst="rect">
            <a:avLst/>
          </a:prstGeom>
        </p:spPr>
      </p:pic>
      <p:sp>
        <p:nvSpPr>
          <p:cNvPr id="6" name="FLYING IMPRESSION FID FEIZHAO    qq:1964271550"/>
          <p:cNvSpPr txBox="1"/>
          <p:nvPr/>
        </p:nvSpPr>
        <p:spPr>
          <a:xfrm>
            <a:off x="9149715" y="478790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注：贝塞尔曲线，动画，布局原理不仅仅只是</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Android</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上可以使用，其他语言在实现这些效果时大同小异；</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077325" y="1369060"/>
            <a:ext cx="2844800" cy="208788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149715" y="1528445"/>
            <a:ext cx="2683510" cy="176974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绘制流程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：事件分发机制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Paint/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贝塞尔曲线</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：动画源码，进阶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：屏幕适配</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7689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高级架构师</a:t>
            </a:r>
            <a:endParaRPr lang="en-US" altLang="zh-CN"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65285" y="4986020"/>
            <a:ext cx="2683510" cy="49149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注：架构不管在哪门语言都是需要的，架构不单单是代码，更是思路；</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4434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sz="1200" dirty="0">
                <a:solidFill>
                  <a:schemeClr val="bg2">
                    <a:lumMod val="25000"/>
                  </a:schemeClr>
                </a:solidFill>
                <a:latin typeface="微软雅黑" panose="020B0503020204020204" pitchFamily="34" charset="-122"/>
                <a:ea typeface="微软雅黑" panose="020B0503020204020204" pitchFamily="34" charset="-122"/>
              </a:rPr>
              <a:t>架构</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：设计原则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模式</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Framework/</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启动等源码分析</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Google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最新推出的组件</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：常见第三方框架分析手写</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572135" y="1369060"/>
            <a:ext cx="5238750" cy="4027805"/>
          </a:xfrm>
          <a:prstGeom prst="rect">
            <a:avLst/>
          </a:prstGeom>
        </p:spPr>
      </p:pic>
      <p:pic>
        <p:nvPicPr>
          <p:cNvPr id="19" name="图片 18"/>
          <p:cNvPicPr>
            <a:picLocks noChangeAspect="1"/>
          </p:cNvPicPr>
          <p:nvPr/>
        </p:nvPicPr>
        <p:blipFill>
          <a:blip r:embed="rId6"/>
          <a:stretch>
            <a:fillRect/>
          </a:stretch>
        </p:blipFill>
        <p:spPr>
          <a:xfrm>
            <a:off x="5810885" y="1369060"/>
            <a:ext cx="3201035" cy="1621155"/>
          </a:xfrm>
          <a:prstGeom prst="rect">
            <a:avLst/>
          </a:prstGeom>
        </p:spPr>
      </p:pic>
      <p:pic>
        <p:nvPicPr>
          <p:cNvPr id="20" name="图片 19"/>
          <p:cNvPicPr>
            <a:picLocks noChangeAspect="1"/>
          </p:cNvPicPr>
          <p:nvPr/>
        </p:nvPicPr>
        <p:blipFill>
          <a:blip r:embed="rId7"/>
          <a:stretch>
            <a:fillRect/>
          </a:stretch>
        </p:blipFill>
        <p:spPr>
          <a:xfrm>
            <a:off x="5810885" y="2989580"/>
            <a:ext cx="3201035" cy="2406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65055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a:t>
            </a:r>
            <a:r>
              <a:rPr lang="en-US" altLang="zh-CN" sz="4800" dirty="0">
                <a:solidFill>
                  <a:srgbClr val="EB5F56"/>
                </a:solidFill>
                <a:latin typeface="微软雅黑" panose="020B0503020204020204" pitchFamily="34" charset="-122"/>
                <a:ea typeface="微软雅黑" panose="020B0503020204020204" pitchFamily="34" charset="-122"/>
              </a:rPr>
              <a:t>NDK</a:t>
            </a:r>
            <a:r>
              <a:rPr lang="zh-CN" altLang="en-US" sz="4800" dirty="0">
                <a:solidFill>
                  <a:srgbClr val="EB5F56"/>
                </a:solidFill>
                <a:latin typeface="微软雅黑" panose="020B0503020204020204" pitchFamily="34" charset="-122"/>
                <a:ea typeface="微软雅黑" panose="020B0503020204020204" pitchFamily="34" charset="-122"/>
              </a:rPr>
              <a:t>深层进阶</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8724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时代出来了抖音等大量音视频应用，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5G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时代必然会涌现更多的需要大数据量的应用，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NDK</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的学习迫在眉睫；而</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C/C+</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语言也将成为加密</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防反编译的趋势；</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NDK</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C/C++</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基础</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进阶</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：脚本语法</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/Linux</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基础</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：音视频</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WebRtc/OPENGL</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691515" y="1344930"/>
            <a:ext cx="4728845" cy="4051300"/>
          </a:xfrm>
          <a:prstGeom prst="rect">
            <a:avLst/>
          </a:prstGeom>
        </p:spPr>
      </p:pic>
      <p:pic>
        <p:nvPicPr>
          <p:cNvPr id="4" name="图片 3"/>
          <p:cNvPicPr>
            <a:picLocks noChangeAspect="1"/>
          </p:cNvPicPr>
          <p:nvPr/>
        </p:nvPicPr>
        <p:blipFill>
          <a:blip r:embed="rId6"/>
          <a:stretch>
            <a:fillRect/>
          </a:stretch>
        </p:blipFill>
        <p:spPr>
          <a:xfrm>
            <a:off x="5420360" y="2842895"/>
            <a:ext cx="3604260" cy="2553335"/>
          </a:xfrm>
          <a:prstGeom prst="rect">
            <a:avLst/>
          </a:prstGeom>
        </p:spPr>
      </p:pic>
      <p:pic>
        <p:nvPicPr>
          <p:cNvPr id="21" name="图片 20"/>
          <p:cNvPicPr>
            <a:picLocks noChangeAspect="1"/>
          </p:cNvPicPr>
          <p:nvPr/>
        </p:nvPicPr>
        <p:blipFill>
          <a:blip r:embed="rId7"/>
          <a:stretch>
            <a:fillRect/>
          </a:stretch>
        </p:blipFill>
        <p:spPr>
          <a:xfrm>
            <a:off x="5420360" y="1344930"/>
            <a:ext cx="3604260" cy="149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1593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性能优化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5422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注：当应用开发不再有技术难题，如何保证</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在大量用户下依然稳定，高效，无惧</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大数据</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的冲击，性能优化无疑是最大利器，更是你能一直跟随前进的脚步</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性能优化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启动优化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：稳定性</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：内存</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电量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：安全性</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：附加项目实战优化</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625475" y="1344930"/>
            <a:ext cx="3716655" cy="4035425"/>
          </a:xfrm>
          <a:prstGeom prst="rect">
            <a:avLst/>
          </a:prstGeom>
        </p:spPr>
      </p:pic>
      <p:pic>
        <p:nvPicPr>
          <p:cNvPr id="19" name="图片 18"/>
          <p:cNvPicPr>
            <a:picLocks noChangeAspect="1"/>
          </p:cNvPicPr>
          <p:nvPr/>
        </p:nvPicPr>
        <p:blipFill>
          <a:blip r:embed="rId6"/>
          <a:stretch>
            <a:fillRect/>
          </a:stretch>
        </p:blipFill>
        <p:spPr>
          <a:xfrm>
            <a:off x="4342130" y="1344930"/>
            <a:ext cx="4673600" cy="4035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39401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其他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73583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所有技术难题不再是问题，如何自动化编译打包，混合式开发，小程序等新技术也需要有所涉猎</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0942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其他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Gradle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Flutter</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：小程序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sym typeface="+mn-ea"/>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565150" y="1369060"/>
            <a:ext cx="4194175" cy="3975735"/>
          </a:xfrm>
          <a:prstGeom prst="rect">
            <a:avLst/>
          </a:prstGeom>
        </p:spPr>
      </p:pic>
      <p:pic>
        <p:nvPicPr>
          <p:cNvPr id="4" name="图片 3"/>
          <p:cNvPicPr>
            <a:picLocks noChangeAspect="1"/>
          </p:cNvPicPr>
          <p:nvPr/>
        </p:nvPicPr>
        <p:blipFill>
          <a:blip r:embed="rId6"/>
          <a:stretch>
            <a:fillRect/>
          </a:stretch>
        </p:blipFill>
        <p:spPr>
          <a:xfrm>
            <a:off x="4759325" y="1369060"/>
            <a:ext cx="4007485" cy="3976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1" name="FLYING IMPRESSION FID FEIZHAO    qq:1964271550"/>
          <p:cNvSpPr txBox="1"/>
          <p:nvPr/>
        </p:nvSpPr>
        <p:spPr>
          <a:xfrm>
            <a:off x="7827949" y="1784531"/>
            <a:ext cx="1098541" cy="368300"/>
          </a:xfrm>
          <a:prstGeom prst="rect">
            <a:avLst/>
          </a:prstGeom>
          <a:noFill/>
        </p:spPr>
        <p:txBody>
          <a:bodyPr wrap="square" rtlCol="0">
            <a:spAutoFit/>
          </a:bodyPr>
          <a:lstStyle/>
          <a:p>
            <a:r>
              <a:rPr lang="en-US" altLang="zh-CN" dirty="0">
                <a:solidFill>
                  <a:srgbClr val="33C3AB"/>
                </a:solidFill>
                <a:latin typeface="微软雅黑" panose="020B0503020204020204" pitchFamily="34" charset="-122"/>
                <a:ea typeface="微软雅黑" panose="020B0503020204020204" pitchFamily="34" charset="-122"/>
              </a:rPr>
              <a:t>Toppro</a:t>
            </a:r>
            <a:endParaRPr lang="en-US" altLang="zh-CN" dirty="0">
              <a:solidFill>
                <a:srgbClr val="33C3AB"/>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7827949" y="2136083"/>
            <a:ext cx="2791385" cy="6502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不再仅限于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死工资</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，技术价值最大化</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3" name="FLYING IMPRESSION FID FEIZHAO    qq:1964271550"/>
          <p:cNvSpPr txBox="1"/>
          <p:nvPr/>
        </p:nvSpPr>
        <p:spPr>
          <a:xfrm>
            <a:off x="7827949" y="4325695"/>
            <a:ext cx="1098541" cy="368300"/>
          </a:xfrm>
          <a:prstGeom prst="rect">
            <a:avLst/>
          </a:prstGeom>
          <a:noFill/>
        </p:spPr>
        <p:txBody>
          <a:bodyPr wrap="square" rtlCol="0">
            <a:spAutoFit/>
          </a:bodyPr>
          <a:lstStyle/>
          <a:p>
            <a:r>
              <a:rPr lang="en-US" altLang="zh-CN" dirty="0">
                <a:solidFill>
                  <a:srgbClr val="364555"/>
                </a:solidFill>
                <a:latin typeface="微软雅黑" panose="020B0503020204020204" pitchFamily="34" charset="-122"/>
                <a:ea typeface="微软雅黑" panose="020B0503020204020204" pitchFamily="34" charset="-122"/>
              </a:rPr>
              <a:t>5k</a:t>
            </a:r>
            <a:r>
              <a:rPr lang="zh-CN" altLang="en-US" dirty="0">
                <a:solidFill>
                  <a:srgbClr val="364555"/>
                </a:solidFill>
                <a:latin typeface="微软雅黑" panose="020B0503020204020204" pitchFamily="34" charset="-122"/>
                <a:ea typeface="微软雅黑" panose="020B0503020204020204" pitchFamily="34" charset="-122"/>
              </a:rPr>
              <a:t>服务</a:t>
            </a:r>
            <a:endParaRPr lang="zh-CN" altLang="en-US"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txBox="1"/>
          <p:nvPr/>
        </p:nvSpPr>
        <p:spPr>
          <a:xfrm>
            <a:off x="7827949" y="4695027"/>
            <a:ext cx="2791385" cy="6502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1-3</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年工作经验的人学习完本课程未涨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5k</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，全额退费</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2602865" y="1784350"/>
            <a:ext cx="1788160" cy="368300"/>
          </a:xfrm>
          <a:prstGeom prst="rect">
            <a:avLst/>
          </a:prstGeom>
          <a:noFill/>
        </p:spPr>
        <p:txBody>
          <a:bodyPr wrap="square" rtlCol="0">
            <a:spAutoFit/>
          </a:bodyPr>
          <a:lstStyle/>
          <a:p>
            <a:pPr algn="r"/>
            <a:r>
              <a:rPr lang="zh-CN" altLang="en-US" dirty="0">
                <a:solidFill>
                  <a:srgbClr val="EB5F56"/>
                </a:solidFill>
                <a:latin typeface="微软雅黑" panose="020B0503020204020204" pitchFamily="34" charset="-122"/>
                <a:ea typeface="微软雅黑" panose="020B0503020204020204" pitchFamily="34" charset="-122"/>
              </a:rPr>
              <a:t>技术</a:t>
            </a:r>
            <a:endParaRPr lang="zh-CN" altLang="en-US" dirty="0">
              <a:solidFill>
                <a:srgbClr val="EB5F56"/>
              </a:solidFill>
              <a:latin typeface="微软雅黑" panose="020B0503020204020204" pitchFamily="34" charset="-122"/>
              <a:ea typeface="微软雅黑" panose="020B0503020204020204" pitchFamily="34" charset="-122"/>
            </a:endParaRPr>
          </a:p>
        </p:txBody>
      </p:sp>
      <p:sp>
        <p:nvSpPr>
          <p:cNvPr id="46" name="FLYING IMPRESSION FID FEIZHAO    qq:1964271550"/>
          <p:cNvSpPr txBox="1"/>
          <p:nvPr/>
        </p:nvSpPr>
        <p:spPr>
          <a:xfrm>
            <a:off x="1572663" y="2153863"/>
            <a:ext cx="2818396" cy="6502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凡是基于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Android</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平台的应用开发都不再有技术壁垒。</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FLYING IMPRESSION FID FEIZHAO    qq:1964271550"/>
          <p:cNvSpPr txBox="1"/>
          <p:nvPr/>
        </p:nvSpPr>
        <p:spPr>
          <a:xfrm>
            <a:off x="3292518" y="4325695"/>
            <a:ext cx="1098541" cy="368300"/>
          </a:xfrm>
          <a:prstGeom prst="rect">
            <a:avLst/>
          </a:prstGeom>
          <a:noFill/>
        </p:spPr>
        <p:txBody>
          <a:bodyPr wrap="square" rtlCol="0">
            <a:spAutoFit/>
          </a:bodyPr>
          <a:lstStyle/>
          <a:p>
            <a:pPr algn="r"/>
            <a:r>
              <a:rPr lang="zh-CN" altLang="en-US" dirty="0">
                <a:solidFill>
                  <a:srgbClr val="FCB030"/>
                </a:solidFill>
                <a:latin typeface="微软雅黑" panose="020B0503020204020204" pitchFamily="34" charset="-122"/>
                <a:ea typeface="微软雅黑" panose="020B0503020204020204" pitchFamily="34" charset="-122"/>
              </a:rPr>
              <a:t>人脉</a:t>
            </a:r>
            <a:endParaRPr lang="zh-CN" altLang="en-US" dirty="0">
              <a:solidFill>
                <a:srgbClr val="FCB030"/>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1572663" y="4695027"/>
            <a:ext cx="2818396" cy="9296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不管是公司还是</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Toppro</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都有机会，能力接触到更高端的圈子，增加新的机遇。</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FLYING IMPRESSION FID FEIZHAO    qq:1964271550"/>
          <p:cNvSpPr/>
          <p:nvPr/>
        </p:nvSpPr>
        <p:spPr bwMode="auto">
          <a:xfrm rot="2700000">
            <a:off x="4512807" y="2273804"/>
            <a:ext cx="1825625" cy="1462088"/>
          </a:xfrm>
          <a:prstGeom prst="roundRect">
            <a:avLst/>
          </a:prstGeom>
          <a:solidFill>
            <a:srgbClr val="EB5F56"/>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FLYING IMPRESSION FID FEIZHAO    qq:1964271550"/>
          <p:cNvSpPr/>
          <p:nvPr/>
        </p:nvSpPr>
        <p:spPr bwMode="auto">
          <a:xfrm rot="2700000">
            <a:off x="6056440" y="2091473"/>
            <a:ext cx="1460500" cy="1825625"/>
          </a:xfrm>
          <a:prstGeom prst="roundRect">
            <a:avLst/>
          </a:prstGeom>
          <a:solidFill>
            <a:srgbClr val="33C3AB"/>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LYING IMPRESSION FID FEIZHAO    qq:1964271550"/>
          <p:cNvSpPr/>
          <p:nvPr/>
        </p:nvSpPr>
        <p:spPr bwMode="auto">
          <a:xfrm rot="2700000">
            <a:off x="5873316" y="3634312"/>
            <a:ext cx="1825625" cy="1462088"/>
          </a:xfrm>
          <a:prstGeom prst="roundRect">
            <a:avLst/>
          </a:prstGeom>
          <a:solidFill>
            <a:srgbClr val="3645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LYING IMPRESSION FID FEIZHAO    qq:1964271550"/>
          <p:cNvSpPr/>
          <p:nvPr/>
        </p:nvSpPr>
        <p:spPr bwMode="auto">
          <a:xfrm rot="2700000">
            <a:off x="4671104" y="3476808"/>
            <a:ext cx="1460500" cy="1825625"/>
          </a:xfrm>
          <a:prstGeom prst="roundRect">
            <a:avLst/>
          </a:prstGeom>
          <a:solidFill>
            <a:srgbClr val="FCB030"/>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FLYING IMPRESSION FID FEIZHAO    qq:1964271550"/>
          <p:cNvSpPr txBox="1"/>
          <p:nvPr/>
        </p:nvSpPr>
        <p:spPr>
          <a:xfrm>
            <a:off x="6324526" y="2677356"/>
            <a:ext cx="1098541" cy="39878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Toppro</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60" name="FLYING IMPRESSION FID FEIZHAO    qq:1964271550"/>
          <p:cNvSpPr/>
          <p:nvPr/>
        </p:nvSpPr>
        <p:spPr>
          <a:xfrm>
            <a:off x="4794263" y="3318740"/>
            <a:ext cx="1372328" cy="779062"/>
          </a:xfrm>
          <a:custGeom>
            <a:avLst/>
            <a:gdLst>
              <a:gd name="connsiteX0" fmla="*/ 0 w 1624676"/>
              <a:gd name="connsiteY0" fmla="*/ 0 h 711399"/>
              <a:gd name="connsiteX1" fmla="*/ 1624676 w 1624676"/>
              <a:gd name="connsiteY1" fmla="*/ 0 h 711399"/>
              <a:gd name="connsiteX2" fmla="*/ 984649 w 1624676"/>
              <a:gd name="connsiteY2" fmla="*/ 640026 h 711399"/>
              <a:gd name="connsiteX3" fmla="*/ 640025 w 1624676"/>
              <a:gd name="connsiteY3" fmla="*/ 640026 h 711399"/>
              <a:gd name="connsiteX4" fmla="*/ 0 w 1624676"/>
              <a:gd name="connsiteY4" fmla="*/ 0 h 711399"/>
              <a:gd name="connsiteX0-1" fmla="*/ 0 w 1624676"/>
              <a:gd name="connsiteY0-2" fmla="*/ 67663 h 779062"/>
              <a:gd name="connsiteX1-3" fmla="*/ 778439 w 1624676"/>
              <a:gd name="connsiteY1-4" fmla="*/ 0 h 779062"/>
              <a:gd name="connsiteX2-5" fmla="*/ 1624676 w 1624676"/>
              <a:gd name="connsiteY2-6" fmla="*/ 67663 h 779062"/>
              <a:gd name="connsiteX3-7" fmla="*/ 984649 w 1624676"/>
              <a:gd name="connsiteY3-8" fmla="*/ 707689 h 779062"/>
              <a:gd name="connsiteX4-9" fmla="*/ 640025 w 1624676"/>
              <a:gd name="connsiteY4-10" fmla="*/ 707689 h 779062"/>
              <a:gd name="connsiteX5" fmla="*/ 0 w 1624676"/>
              <a:gd name="connsiteY5" fmla="*/ 67663 h 779062"/>
              <a:gd name="connsiteX0-11" fmla="*/ 0 w 1624676"/>
              <a:gd name="connsiteY0-12" fmla="*/ 67663 h 779062"/>
              <a:gd name="connsiteX1-13" fmla="*/ 778439 w 1624676"/>
              <a:gd name="connsiteY1-14" fmla="*/ 0 h 779062"/>
              <a:gd name="connsiteX2-15" fmla="*/ 1624676 w 1624676"/>
              <a:gd name="connsiteY2-16" fmla="*/ 67663 h 779062"/>
              <a:gd name="connsiteX3-17" fmla="*/ 1372328 w 1624676"/>
              <a:gd name="connsiteY3-18" fmla="*/ 311085 h 779062"/>
              <a:gd name="connsiteX4-19" fmla="*/ 984649 w 1624676"/>
              <a:gd name="connsiteY4-20" fmla="*/ 707689 h 779062"/>
              <a:gd name="connsiteX5-21" fmla="*/ 640025 w 1624676"/>
              <a:gd name="connsiteY5-22" fmla="*/ 707689 h 779062"/>
              <a:gd name="connsiteX6" fmla="*/ 0 w 1624676"/>
              <a:gd name="connsiteY6" fmla="*/ 67663 h 779062"/>
              <a:gd name="connsiteX0-23" fmla="*/ 0 w 1624676"/>
              <a:gd name="connsiteY0-24" fmla="*/ 67663 h 779062"/>
              <a:gd name="connsiteX1-25" fmla="*/ 778439 w 1624676"/>
              <a:gd name="connsiteY1-26" fmla="*/ 0 h 779062"/>
              <a:gd name="connsiteX2-27" fmla="*/ 1624676 w 1624676"/>
              <a:gd name="connsiteY2-28" fmla="*/ 67663 h 779062"/>
              <a:gd name="connsiteX3-29" fmla="*/ 1372328 w 1624676"/>
              <a:gd name="connsiteY3-30" fmla="*/ 311085 h 779062"/>
              <a:gd name="connsiteX4-31" fmla="*/ 984649 w 1624676"/>
              <a:gd name="connsiteY4-32" fmla="*/ 707689 h 779062"/>
              <a:gd name="connsiteX5-33" fmla="*/ 640025 w 1624676"/>
              <a:gd name="connsiteY5-34" fmla="*/ 707689 h 779062"/>
              <a:gd name="connsiteX6-35" fmla="*/ 0 w 1624676"/>
              <a:gd name="connsiteY6-36" fmla="*/ 67663 h 779062"/>
              <a:gd name="connsiteX0-37" fmla="*/ 0 w 1372328"/>
              <a:gd name="connsiteY0-38" fmla="*/ 67663 h 779062"/>
              <a:gd name="connsiteX1-39" fmla="*/ 778439 w 1372328"/>
              <a:gd name="connsiteY1-40" fmla="*/ 0 h 779062"/>
              <a:gd name="connsiteX2-41" fmla="*/ 1115629 w 1372328"/>
              <a:gd name="connsiteY2-42" fmla="*/ 114797 h 779062"/>
              <a:gd name="connsiteX3-43" fmla="*/ 1372328 w 1372328"/>
              <a:gd name="connsiteY3-44" fmla="*/ 311085 h 779062"/>
              <a:gd name="connsiteX4-45" fmla="*/ 984649 w 1372328"/>
              <a:gd name="connsiteY4-46" fmla="*/ 707689 h 779062"/>
              <a:gd name="connsiteX5-47" fmla="*/ 640025 w 1372328"/>
              <a:gd name="connsiteY5-48" fmla="*/ 707689 h 779062"/>
              <a:gd name="connsiteX6-49" fmla="*/ 0 w 1372328"/>
              <a:gd name="connsiteY6-50" fmla="*/ 67663 h 7790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372328" h="779062">
                <a:moveTo>
                  <a:pt x="0" y="67663"/>
                </a:moveTo>
                <a:cubicBezTo>
                  <a:pt x="272049" y="67105"/>
                  <a:pt x="506390" y="558"/>
                  <a:pt x="778439" y="0"/>
                </a:cubicBezTo>
                <a:lnTo>
                  <a:pt x="1115629" y="114797"/>
                </a:lnTo>
                <a:cubicBezTo>
                  <a:pt x="1031513" y="195938"/>
                  <a:pt x="1098226" y="220517"/>
                  <a:pt x="1372328" y="311085"/>
                </a:cubicBezTo>
                <a:lnTo>
                  <a:pt x="984649" y="707689"/>
                </a:lnTo>
                <a:cubicBezTo>
                  <a:pt x="889484" y="802854"/>
                  <a:pt x="735191" y="802854"/>
                  <a:pt x="640025" y="707689"/>
                </a:cubicBezTo>
                <a:lnTo>
                  <a:pt x="0" y="67663"/>
                </a:lnTo>
                <a:close/>
              </a:path>
            </a:pathLst>
          </a:custGeom>
          <a:solidFill>
            <a:srgbClr val="EB5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LYING IMPRESSION FID FEIZHAO    qq:1964271550"/>
          <p:cNvSpPr txBox="1"/>
          <p:nvPr/>
        </p:nvSpPr>
        <p:spPr>
          <a:xfrm>
            <a:off x="6506771" y="4262316"/>
            <a:ext cx="1098541" cy="398780"/>
          </a:xfrm>
          <a:prstGeom prst="rect">
            <a:avLst/>
          </a:prstGeom>
          <a:noFill/>
        </p:spPr>
        <p:txBody>
          <a:bodyPr wrap="square" rtlCol="0">
            <a:spAutoFit/>
          </a:bodyPr>
          <a:p>
            <a:pPr algn="ctr"/>
            <a:r>
              <a:rPr lang="en-US" altLang="zh-CN" sz="2000" b="1" dirty="0">
                <a:solidFill>
                  <a:schemeClr val="bg1"/>
                </a:solidFill>
                <a:latin typeface="微软雅黑" panose="020B0503020204020204" pitchFamily="34" charset="-122"/>
                <a:ea typeface="微软雅黑" panose="020B0503020204020204" pitchFamily="34" charset="-122"/>
              </a:rPr>
              <a:t>5k</a:t>
            </a:r>
            <a:r>
              <a:rPr lang="zh-CN" altLang="en-US" sz="2000" b="1" dirty="0">
                <a:solidFill>
                  <a:schemeClr val="bg1"/>
                </a:solidFill>
                <a:latin typeface="微软雅黑" panose="020B0503020204020204" pitchFamily="34" charset="-122"/>
                <a:ea typeface="微软雅黑" panose="020B0503020204020204" pitchFamily="34" charset="-122"/>
              </a:rPr>
              <a:t>服务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FLYING IMPRESSION FID FEIZHAO    qq:1964271550"/>
          <p:cNvSpPr txBox="1"/>
          <p:nvPr/>
        </p:nvSpPr>
        <p:spPr>
          <a:xfrm>
            <a:off x="4685591" y="266910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技术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769411" y="427057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人脉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良性循环</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265430" y="6449060"/>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000" fill="hold"/>
                                        <p:tgtEl>
                                          <p:spTgt spid="41"/>
                                        </p:tgtEl>
                                        <p:attrNameLst>
                                          <p:attrName>ppt_w</p:attrName>
                                        </p:attrNameLst>
                                      </p:cBhvr>
                                      <p:tavLst>
                                        <p:tav tm="0">
                                          <p:val>
                                            <p:fltVal val="0"/>
                                          </p:val>
                                        </p:tav>
                                        <p:tav tm="100000">
                                          <p:val>
                                            <p:strVal val="#ppt_w"/>
                                          </p:val>
                                        </p:tav>
                                      </p:tavLst>
                                    </p:anim>
                                    <p:anim calcmode="lin" valueType="num">
                                      <p:cBhvr>
                                        <p:cTn id="8" dur="2000" fill="hold"/>
                                        <p:tgtEl>
                                          <p:spTgt spid="41"/>
                                        </p:tgtEl>
                                        <p:attrNameLst>
                                          <p:attrName>ppt_h</p:attrName>
                                        </p:attrNameLst>
                                      </p:cBhvr>
                                      <p:tavLst>
                                        <p:tav tm="0">
                                          <p:val>
                                            <p:fltVal val="0"/>
                                          </p:val>
                                        </p:tav>
                                        <p:tav tm="100000">
                                          <p:val>
                                            <p:strVal val="#ppt_h"/>
                                          </p:val>
                                        </p:tav>
                                      </p:tavLst>
                                    </p:anim>
                                    <p:anim calcmode="lin" valueType="num">
                                      <p:cBhvr>
                                        <p:cTn id="9" dur="2000" fill="hold"/>
                                        <p:tgtEl>
                                          <p:spTgt spid="41"/>
                                        </p:tgtEl>
                                        <p:attrNameLst>
                                          <p:attrName>ppt_x</p:attrName>
                                        </p:attrNameLst>
                                      </p:cBhvr>
                                      <p:tavLst>
                                        <p:tav tm="0">
                                          <p:val>
                                            <p:fltVal val="0.5"/>
                                          </p:val>
                                        </p:tav>
                                        <p:tav tm="100000">
                                          <p:val>
                                            <p:strVal val="#ppt_x"/>
                                          </p:val>
                                        </p:tav>
                                      </p:tavLst>
                                    </p:anim>
                                    <p:anim calcmode="lin" valueType="num">
                                      <p:cBhvr>
                                        <p:cTn id="10" dur="2000" fill="hold"/>
                                        <p:tgtEl>
                                          <p:spTgt spid="4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2000" fill="hold"/>
                                        <p:tgtEl>
                                          <p:spTgt spid="42"/>
                                        </p:tgtEl>
                                        <p:attrNameLst>
                                          <p:attrName>ppt_w</p:attrName>
                                        </p:attrNameLst>
                                      </p:cBhvr>
                                      <p:tavLst>
                                        <p:tav tm="0">
                                          <p:val>
                                            <p:fltVal val="0"/>
                                          </p:val>
                                        </p:tav>
                                        <p:tav tm="100000">
                                          <p:val>
                                            <p:strVal val="#ppt_w"/>
                                          </p:val>
                                        </p:tav>
                                      </p:tavLst>
                                    </p:anim>
                                    <p:anim calcmode="lin" valueType="num">
                                      <p:cBhvr>
                                        <p:cTn id="14" dur="2000" fill="hold"/>
                                        <p:tgtEl>
                                          <p:spTgt spid="42"/>
                                        </p:tgtEl>
                                        <p:attrNameLst>
                                          <p:attrName>ppt_h</p:attrName>
                                        </p:attrNameLst>
                                      </p:cBhvr>
                                      <p:tavLst>
                                        <p:tav tm="0">
                                          <p:val>
                                            <p:fltVal val="0"/>
                                          </p:val>
                                        </p:tav>
                                        <p:tav tm="100000">
                                          <p:val>
                                            <p:strVal val="#ppt_h"/>
                                          </p:val>
                                        </p:tav>
                                      </p:tavLst>
                                    </p:anim>
                                    <p:anim calcmode="lin" valueType="num">
                                      <p:cBhvr>
                                        <p:cTn id="15" dur="2000" fill="hold"/>
                                        <p:tgtEl>
                                          <p:spTgt spid="42"/>
                                        </p:tgtEl>
                                        <p:attrNameLst>
                                          <p:attrName>ppt_x</p:attrName>
                                        </p:attrNameLst>
                                      </p:cBhvr>
                                      <p:tavLst>
                                        <p:tav tm="0">
                                          <p:val>
                                            <p:fltVal val="0.5"/>
                                          </p:val>
                                        </p:tav>
                                        <p:tav tm="100000">
                                          <p:val>
                                            <p:strVal val="#ppt_x"/>
                                          </p:val>
                                        </p:tav>
                                      </p:tavLst>
                                    </p:anim>
                                    <p:anim calcmode="lin" valueType="num">
                                      <p:cBhvr>
                                        <p:cTn id="16" dur="2000" fill="hold"/>
                                        <p:tgtEl>
                                          <p:spTgt spid="4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2000" fill="hold"/>
                                        <p:tgtEl>
                                          <p:spTgt spid="43"/>
                                        </p:tgtEl>
                                        <p:attrNameLst>
                                          <p:attrName>ppt_w</p:attrName>
                                        </p:attrNameLst>
                                      </p:cBhvr>
                                      <p:tavLst>
                                        <p:tav tm="0">
                                          <p:val>
                                            <p:fltVal val="0"/>
                                          </p:val>
                                        </p:tav>
                                        <p:tav tm="100000">
                                          <p:val>
                                            <p:strVal val="#ppt_w"/>
                                          </p:val>
                                        </p:tav>
                                      </p:tavLst>
                                    </p:anim>
                                    <p:anim calcmode="lin" valueType="num">
                                      <p:cBhvr>
                                        <p:cTn id="20" dur="2000" fill="hold"/>
                                        <p:tgtEl>
                                          <p:spTgt spid="43"/>
                                        </p:tgtEl>
                                        <p:attrNameLst>
                                          <p:attrName>ppt_h</p:attrName>
                                        </p:attrNameLst>
                                      </p:cBhvr>
                                      <p:tavLst>
                                        <p:tav tm="0">
                                          <p:val>
                                            <p:fltVal val="0"/>
                                          </p:val>
                                        </p:tav>
                                        <p:tav tm="100000">
                                          <p:val>
                                            <p:strVal val="#ppt_h"/>
                                          </p:val>
                                        </p:tav>
                                      </p:tavLst>
                                    </p:anim>
                                    <p:anim calcmode="lin" valueType="num">
                                      <p:cBhvr>
                                        <p:cTn id="21" dur="2000" fill="hold"/>
                                        <p:tgtEl>
                                          <p:spTgt spid="43"/>
                                        </p:tgtEl>
                                        <p:attrNameLst>
                                          <p:attrName>ppt_x</p:attrName>
                                        </p:attrNameLst>
                                      </p:cBhvr>
                                      <p:tavLst>
                                        <p:tav tm="0">
                                          <p:val>
                                            <p:fltVal val="0.5"/>
                                          </p:val>
                                        </p:tav>
                                        <p:tav tm="100000">
                                          <p:val>
                                            <p:strVal val="#ppt_x"/>
                                          </p:val>
                                        </p:tav>
                                      </p:tavLst>
                                    </p:anim>
                                    <p:anim calcmode="lin" valueType="num">
                                      <p:cBhvr>
                                        <p:cTn id="22" dur="2000" fill="hold"/>
                                        <p:tgtEl>
                                          <p:spTgt spid="4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2000" fill="hold"/>
                                        <p:tgtEl>
                                          <p:spTgt spid="44"/>
                                        </p:tgtEl>
                                        <p:attrNameLst>
                                          <p:attrName>ppt_w</p:attrName>
                                        </p:attrNameLst>
                                      </p:cBhvr>
                                      <p:tavLst>
                                        <p:tav tm="0">
                                          <p:val>
                                            <p:fltVal val="0"/>
                                          </p:val>
                                        </p:tav>
                                        <p:tav tm="100000">
                                          <p:val>
                                            <p:strVal val="#ppt_w"/>
                                          </p:val>
                                        </p:tav>
                                      </p:tavLst>
                                    </p:anim>
                                    <p:anim calcmode="lin" valueType="num">
                                      <p:cBhvr>
                                        <p:cTn id="26" dur="2000" fill="hold"/>
                                        <p:tgtEl>
                                          <p:spTgt spid="44"/>
                                        </p:tgtEl>
                                        <p:attrNameLst>
                                          <p:attrName>ppt_h</p:attrName>
                                        </p:attrNameLst>
                                      </p:cBhvr>
                                      <p:tavLst>
                                        <p:tav tm="0">
                                          <p:val>
                                            <p:fltVal val="0"/>
                                          </p:val>
                                        </p:tav>
                                        <p:tav tm="100000">
                                          <p:val>
                                            <p:strVal val="#ppt_h"/>
                                          </p:val>
                                        </p:tav>
                                      </p:tavLst>
                                    </p:anim>
                                    <p:anim calcmode="lin" valueType="num">
                                      <p:cBhvr>
                                        <p:cTn id="27" dur="2000" fill="hold"/>
                                        <p:tgtEl>
                                          <p:spTgt spid="44"/>
                                        </p:tgtEl>
                                        <p:attrNameLst>
                                          <p:attrName>ppt_x</p:attrName>
                                        </p:attrNameLst>
                                      </p:cBhvr>
                                      <p:tavLst>
                                        <p:tav tm="0">
                                          <p:val>
                                            <p:fltVal val="0.5"/>
                                          </p:val>
                                        </p:tav>
                                        <p:tav tm="100000">
                                          <p:val>
                                            <p:strVal val="#ppt_x"/>
                                          </p:val>
                                        </p:tav>
                                      </p:tavLst>
                                    </p:anim>
                                    <p:anim calcmode="lin" valueType="num">
                                      <p:cBhvr>
                                        <p:cTn id="28" dur="2000" fill="hold"/>
                                        <p:tgtEl>
                                          <p:spTgt spid="4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p:val>
                                            <p:fltVal val="0.5"/>
                                          </p:val>
                                        </p:tav>
                                        <p:tav tm="100000">
                                          <p:val>
                                            <p:strVal val="#ppt_x"/>
                                          </p:val>
                                        </p:tav>
                                      </p:tavLst>
                                    </p:anim>
                                    <p:anim calcmode="lin" valueType="num">
                                      <p:cBhvr>
                                        <p:cTn id="34" dur="2000" fill="hold"/>
                                        <p:tgtEl>
                                          <p:spTgt spid="4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2000" fill="hold"/>
                                        <p:tgtEl>
                                          <p:spTgt spid="46"/>
                                        </p:tgtEl>
                                        <p:attrNameLst>
                                          <p:attrName>ppt_w</p:attrName>
                                        </p:attrNameLst>
                                      </p:cBhvr>
                                      <p:tavLst>
                                        <p:tav tm="0">
                                          <p:val>
                                            <p:fltVal val="0"/>
                                          </p:val>
                                        </p:tav>
                                        <p:tav tm="100000">
                                          <p:val>
                                            <p:strVal val="#ppt_w"/>
                                          </p:val>
                                        </p:tav>
                                      </p:tavLst>
                                    </p:anim>
                                    <p:anim calcmode="lin" valueType="num">
                                      <p:cBhvr>
                                        <p:cTn id="38" dur="2000" fill="hold"/>
                                        <p:tgtEl>
                                          <p:spTgt spid="46"/>
                                        </p:tgtEl>
                                        <p:attrNameLst>
                                          <p:attrName>ppt_h</p:attrName>
                                        </p:attrNameLst>
                                      </p:cBhvr>
                                      <p:tavLst>
                                        <p:tav tm="0">
                                          <p:val>
                                            <p:fltVal val="0"/>
                                          </p:val>
                                        </p:tav>
                                        <p:tav tm="100000">
                                          <p:val>
                                            <p:strVal val="#ppt_h"/>
                                          </p:val>
                                        </p:tav>
                                      </p:tavLst>
                                    </p:anim>
                                    <p:anim calcmode="lin" valueType="num">
                                      <p:cBhvr>
                                        <p:cTn id="39" dur="2000" fill="hold"/>
                                        <p:tgtEl>
                                          <p:spTgt spid="46"/>
                                        </p:tgtEl>
                                        <p:attrNameLst>
                                          <p:attrName>ppt_x</p:attrName>
                                        </p:attrNameLst>
                                      </p:cBhvr>
                                      <p:tavLst>
                                        <p:tav tm="0">
                                          <p:val>
                                            <p:fltVal val="0.5"/>
                                          </p:val>
                                        </p:tav>
                                        <p:tav tm="100000">
                                          <p:val>
                                            <p:strVal val="#ppt_x"/>
                                          </p:val>
                                        </p:tav>
                                      </p:tavLst>
                                    </p:anim>
                                    <p:anim calcmode="lin" valueType="num">
                                      <p:cBhvr>
                                        <p:cTn id="40" dur="2000" fill="hold"/>
                                        <p:tgtEl>
                                          <p:spTgt spid="4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2000" fill="hold"/>
                                        <p:tgtEl>
                                          <p:spTgt spid="47"/>
                                        </p:tgtEl>
                                        <p:attrNameLst>
                                          <p:attrName>ppt_w</p:attrName>
                                        </p:attrNameLst>
                                      </p:cBhvr>
                                      <p:tavLst>
                                        <p:tav tm="0">
                                          <p:val>
                                            <p:fltVal val="0"/>
                                          </p:val>
                                        </p:tav>
                                        <p:tav tm="100000">
                                          <p:val>
                                            <p:strVal val="#ppt_w"/>
                                          </p:val>
                                        </p:tav>
                                      </p:tavLst>
                                    </p:anim>
                                    <p:anim calcmode="lin" valueType="num">
                                      <p:cBhvr>
                                        <p:cTn id="44" dur="2000" fill="hold"/>
                                        <p:tgtEl>
                                          <p:spTgt spid="47"/>
                                        </p:tgtEl>
                                        <p:attrNameLst>
                                          <p:attrName>ppt_h</p:attrName>
                                        </p:attrNameLst>
                                      </p:cBhvr>
                                      <p:tavLst>
                                        <p:tav tm="0">
                                          <p:val>
                                            <p:fltVal val="0"/>
                                          </p:val>
                                        </p:tav>
                                        <p:tav tm="100000">
                                          <p:val>
                                            <p:strVal val="#ppt_h"/>
                                          </p:val>
                                        </p:tav>
                                      </p:tavLst>
                                    </p:anim>
                                    <p:anim calcmode="lin" valueType="num">
                                      <p:cBhvr>
                                        <p:cTn id="45" dur="2000" fill="hold"/>
                                        <p:tgtEl>
                                          <p:spTgt spid="47"/>
                                        </p:tgtEl>
                                        <p:attrNameLst>
                                          <p:attrName>ppt_x</p:attrName>
                                        </p:attrNameLst>
                                      </p:cBhvr>
                                      <p:tavLst>
                                        <p:tav tm="0">
                                          <p:val>
                                            <p:fltVal val="0.5"/>
                                          </p:val>
                                        </p:tav>
                                        <p:tav tm="100000">
                                          <p:val>
                                            <p:strVal val="#ppt_x"/>
                                          </p:val>
                                        </p:tav>
                                      </p:tavLst>
                                    </p:anim>
                                    <p:anim calcmode="lin" valueType="num">
                                      <p:cBhvr>
                                        <p:cTn id="46" dur="2000" fill="hold"/>
                                        <p:tgtEl>
                                          <p:spTgt spid="4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2000" fill="hold"/>
                                        <p:tgtEl>
                                          <p:spTgt spid="48"/>
                                        </p:tgtEl>
                                        <p:attrNameLst>
                                          <p:attrName>ppt_w</p:attrName>
                                        </p:attrNameLst>
                                      </p:cBhvr>
                                      <p:tavLst>
                                        <p:tav tm="0">
                                          <p:val>
                                            <p:fltVal val="0"/>
                                          </p:val>
                                        </p:tav>
                                        <p:tav tm="100000">
                                          <p:val>
                                            <p:strVal val="#ppt_w"/>
                                          </p:val>
                                        </p:tav>
                                      </p:tavLst>
                                    </p:anim>
                                    <p:anim calcmode="lin" valueType="num">
                                      <p:cBhvr>
                                        <p:cTn id="50" dur="2000" fill="hold"/>
                                        <p:tgtEl>
                                          <p:spTgt spid="48"/>
                                        </p:tgtEl>
                                        <p:attrNameLst>
                                          <p:attrName>ppt_h</p:attrName>
                                        </p:attrNameLst>
                                      </p:cBhvr>
                                      <p:tavLst>
                                        <p:tav tm="0">
                                          <p:val>
                                            <p:fltVal val="0"/>
                                          </p:val>
                                        </p:tav>
                                        <p:tav tm="100000">
                                          <p:val>
                                            <p:strVal val="#ppt_h"/>
                                          </p:val>
                                        </p:tav>
                                      </p:tavLst>
                                    </p:anim>
                                    <p:anim calcmode="lin" valueType="num">
                                      <p:cBhvr>
                                        <p:cTn id="51" dur="2000" fill="hold"/>
                                        <p:tgtEl>
                                          <p:spTgt spid="48"/>
                                        </p:tgtEl>
                                        <p:attrNameLst>
                                          <p:attrName>ppt_x</p:attrName>
                                        </p:attrNameLst>
                                      </p:cBhvr>
                                      <p:tavLst>
                                        <p:tav tm="0">
                                          <p:val>
                                            <p:fltVal val="0.5"/>
                                          </p:val>
                                        </p:tav>
                                        <p:tav tm="100000">
                                          <p:val>
                                            <p:strVal val="#ppt_x"/>
                                          </p:val>
                                        </p:tav>
                                      </p:tavLst>
                                    </p:anim>
                                    <p:anim calcmode="lin" valueType="num">
                                      <p:cBhvr>
                                        <p:cTn id="52" dur="2000" fill="hold"/>
                                        <p:tgtEl>
                                          <p:spTgt spid="4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000" fill="hold"/>
                                        <p:tgtEl>
                                          <p:spTgt spid="49"/>
                                        </p:tgtEl>
                                        <p:attrNameLst>
                                          <p:attrName>ppt_w</p:attrName>
                                        </p:attrNameLst>
                                      </p:cBhvr>
                                      <p:tavLst>
                                        <p:tav tm="0">
                                          <p:val>
                                            <p:fltVal val="0"/>
                                          </p:val>
                                        </p:tav>
                                        <p:tav tm="100000">
                                          <p:val>
                                            <p:strVal val="#ppt_w"/>
                                          </p:val>
                                        </p:tav>
                                      </p:tavLst>
                                    </p:anim>
                                    <p:anim calcmode="lin" valueType="num">
                                      <p:cBhvr>
                                        <p:cTn id="56" dur="2000" fill="hold"/>
                                        <p:tgtEl>
                                          <p:spTgt spid="49"/>
                                        </p:tgtEl>
                                        <p:attrNameLst>
                                          <p:attrName>ppt_h</p:attrName>
                                        </p:attrNameLst>
                                      </p:cBhvr>
                                      <p:tavLst>
                                        <p:tav tm="0">
                                          <p:val>
                                            <p:fltVal val="0"/>
                                          </p:val>
                                        </p:tav>
                                        <p:tav tm="100000">
                                          <p:val>
                                            <p:strVal val="#ppt_h"/>
                                          </p:val>
                                        </p:tav>
                                      </p:tavLst>
                                    </p:anim>
                                    <p:anim calcmode="lin" valueType="num">
                                      <p:cBhvr>
                                        <p:cTn id="57" dur="2000" fill="hold"/>
                                        <p:tgtEl>
                                          <p:spTgt spid="49"/>
                                        </p:tgtEl>
                                        <p:attrNameLst>
                                          <p:attrName>ppt_x</p:attrName>
                                        </p:attrNameLst>
                                      </p:cBhvr>
                                      <p:tavLst>
                                        <p:tav tm="0">
                                          <p:val>
                                            <p:fltVal val="0.5"/>
                                          </p:val>
                                        </p:tav>
                                        <p:tav tm="100000">
                                          <p:val>
                                            <p:strVal val="#ppt_x"/>
                                          </p:val>
                                        </p:tav>
                                      </p:tavLst>
                                    </p:anim>
                                    <p:anim calcmode="lin" valueType="num">
                                      <p:cBhvr>
                                        <p:cTn id="58" dur="2000" fill="hold"/>
                                        <p:tgtEl>
                                          <p:spTgt spid="4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2000" fill="hold"/>
                                        <p:tgtEl>
                                          <p:spTgt spid="52"/>
                                        </p:tgtEl>
                                        <p:attrNameLst>
                                          <p:attrName>ppt_w</p:attrName>
                                        </p:attrNameLst>
                                      </p:cBhvr>
                                      <p:tavLst>
                                        <p:tav tm="0">
                                          <p:val>
                                            <p:fltVal val="0"/>
                                          </p:val>
                                        </p:tav>
                                        <p:tav tm="100000">
                                          <p:val>
                                            <p:strVal val="#ppt_w"/>
                                          </p:val>
                                        </p:tav>
                                      </p:tavLst>
                                    </p:anim>
                                    <p:anim calcmode="lin" valueType="num">
                                      <p:cBhvr>
                                        <p:cTn id="62" dur="2000" fill="hold"/>
                                        <p:tgtEl>
                                          <p:spTgt spid="52"/>
                                        </p:tgtEl>
                                        <p:attrNameLst>
                                          <p:attrName>ppt_h</p:attrName>
                                        </p:attrNameLst>
                                      </p:cBhvr>
                                      <p:tavLst>
                                        <p:tav tm="0">
                                          <p:val>
                                            <p:fltVal val="0"/>
                                          </p:val>
                                        </p:tav>
                                        <p:tav tm="100000">
                                          <p:val>
                                            <p:strVal val="#ppt_h"/>
                                          </p:val>
                                        </p:tav>
                                      </p:tavLst>
                                    </p:anim>
                                    <p:anim calcmode="lin" valueType="num">
                                      <p:cBhvr>
                                        <p:cTn id="63" dur="2000" fill="hold"/>
                                        <p:tgtEl>
                                          <p:spTgt spid="52"/>
                                        </p:tgtEl>
                                        <p:attrNameLst>
                                          <p:attrName>ppt_x</p:attrName>
                                        </p:attrNameLst>
                                      </p:cBhvr>
                                      <p:tavLst>
                                        <p:tav tm="0">
                                          <p:val>
                                            <p:fltVal val="0.5"/>
                                          </p:val>
                                        </p:tav>
                                        <p:tav tm="100000">
                                          <p:val>
                                            <p:strVal val="#ppt_x"/>
                                          </p:val>
                                        </p:tav>
                                      </p:tavLst>
                                    </p:anim>
                                    <p:anim calcmode="lin" valueType="num">
                                      <p:cBhvr>
                                        <p:cTn id="64" dur="2000" fill="hold"/>
                                        <p:tgtEl>
                                          <p:spTgt spid="52"/>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2000" fill="hold"/>
                                        <p:tgtEl>
                                          <p:spTgt spid="53"/>
                                        </p:tgtEl>
                                        <p:attrNameLst>
                                          <p:attrName>ppt_w</p:attrName>
                                        </p:attrNameLst>
                                      </p:cBhvr>
                                      <p:tavLst>
                                        <p:tav tm="0">
                                          <p:val>
                                            <p:fltVal val="0"/>
                                          </p:val>
                                        </p:tav>
                                        <p:tav tm="100000">
                                          <p:val>
                                            <p:strVal val="#ppt_w"/>
                                          </p:val>
                                        </p:tav>
                                      </p:tavLst>
                                    </p:anim>
                                    <p:anim calcmode="lin" valueType="num">
                                      <p:cBhvr>
                                        <p:cTn id="68" dur="2000" fill="hold"/>
                                        <p:tgtEl>
                                          <p:spTgt spid="53"/>
                                        </p:tgtEl>
                                        <p:attrNameLst>
                                          <p:attrName>ppt_h</p:attrName>
                                        </p:attrNameLst>
                                      </p:cBhvr>
                                      <p:tavLst>
                                        <p:tav tm="0">
                                          <p:val>
                                            <p:fltVal val="0"/>
                                          </p:val>
                                        </p:tav>
                                        <p:tav tm="100000">
                                          <p:val>
                                            <p:strVal val="#ppt_h"/>
                                          </p:val>
                                        </p:tav>
                                      </p:tavLst>
                                    </p:anim>
                                    <p:anim calcmode="lin" valueType="num">
                                      <p:cBhvr>
                                        <p:cTn id="69" dur="2000" fill="hold"/>
                                        <p:tgtEl>
                                          <p:spTgt spid="53"/>
                                        </p:tgtEl>
                                        <p:attrNameLst>
                                          <p:attrName>ppt_x</p:attrName>
                                        </p:attrNameLst>
                                      </p:cBhvr>
                                      <p:tavLst>
                                        <p:tav tm="0">
                                          <p:val>
                                            <p:fltVal val="0.5"/>
                                          </p:val>
                                        </p:tav>
                                        <p:tav tm="100000">
                                          <p:val>
                                            <p:strVal val="#ppt_x"/>
                                          </p:val>
                                        </p:tav>
                                      </p:tavLst>
                                    </p:anim>
                                    <p:anim calcmode="lin" valueType="num">
                                      <p:cBhvr>
                                        <p:cTn id="70" dur="2000" fill="hold"/>
                                        <p:tgtEl>
                                          <p:spTgt spid="53"/>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2000" fill="hold"/>
                                        <p:tgtEl>
                                          <p:spTgt spid="54"/>
                                        </p:tgtEl>
                                        <p:attrNameLst>
                                          <p:attrName>ppt_w</p:attrName>
                                        </p:attrNameLst>
                                      </p:cBhvr>
                                      <p:tavLst>
                                        <p:tav tm="0">
                                          <p:val>
                                            <p:fltVal val="0"/>
                                          </p:val>
                                        </p:tav>
                                        <p:tav tm="100000">
                                          <p:val>
                                            <p:strVal val="#ppt_w"/>
                                          </p:val>
                                        </p:tav>
                                      </p:tavLst>
                                    </p:anim>
                                    <p:anim calcmode="lin" valueType="num">
                                      <p:cBhvr>
                                        <p:cTn id="74" dur="2000" fill="hold"/>
                                        <p:tgtEl>
                                          <p:spTgt spid="54"/>
                                        </p:tgtEl>
                                        <p:attrNameLst>
                                          <p:attrName>ppt_h</p:attrName>
                                        </p:attrNameLst>
                                      </p:cBhvr>
                                      <p:tavLst>
                                        <p:tav tm="0">
                                          <p:val>
                                            <p:fltVal val="0"/>
                                          </p:val>
                                        </p:tav>
                                        <p:tav tm="100000">
                                          <p:val>
                                            <p:strVal val="#ppt_h"/>
                                          </p:val>
                                        </p:tav>
                                      </p:tavLst>
                                    </p:anim>
                                    <p:anim calcmode="lin" valueType="num">
                                      <p:cBhvr>
                                        <p:cTn id="75" dur="2000" fill="hold"/>
                                        <p:tgtEl>
                                          <p:spTgt spid="54"/>
                                        </p:tgtEl>
                                        <p:attrNameLst>
                                          <p:attrName>ppt_x</p:attrName>
                                        </p:attrNameLst>
                                      </p:cBhvr>
                                      <p:tavLst>
                                        <p:tav tm="0">
                                          <p:val>
                                            <p:fltVal val="0.5"/>
                                          </p:val>
                                        </p:tav>
                                        <p:tav tm="100000">
                                          <p:val>
                                            <p:strVal val="#ppt_x"/>
                                          </p:val>
                                        </p:tav>
                                      </p:tavLst>
                                    </p:anim>
                                    <p:anim calcmode="lin" valueType="num">
                                      <p:cBhvr>
                                        <p:cTn id="76" dur="2000" fill="hold"/>
                                        <p:tgtEl>
                                          <p:spTgt spid="54"/>
                                        </p:tgtEl>
                                        <p:attrNameLst>
                                          <p:attrName>ppt_y</p:attrName>
                                        </p:attrNameLst>
                                      </p:cBhvr>
                                      <p:tavLst>
                                        <p:tav tm="0">
                                          <p:val>
                                            <p:fltVal val="0.5"/>
                                          </p:val>
                                        </p:tav>
                                        <p:tav tm="100000">
                                          <p:val>
                                            <p:strVal val="#ppt_y"/>
                                          </p:val>
                                        </p:tav>
                                      </p:tavLst>
                                    </p:anim>
                                  </p:childTnLst>
                                </p:cTn>
                              </p:par>
                              <p:par>
                                <p:cTn id="77" presetID="23" presetClass="entr" presetSubtype="528"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2000" fill="hold"/>
                                        <p:tgtEl>
                                          <p:spTgt spid="58"/>
                                        </p:tgtEl>
                                        <p:attrNameLst>
                                          <p:attrName>ppt_w</p:attrName>
                                        </p:attrNameLst>
                                      </p:cBhvr>
                                      <p:tavLst>
                                        <p:tav tm="0">
                                          <p:val>
                                            <p:fltVal val="0"/>
                                          </p:val>
                                        </p:tav>
                                        <p:tav tm="100000">
                                          <p:val>
                                            <p:strVal val="#ppt_w"/>
                                          </p:val>
                                        </p:tav>
                                      </p:tavLst>
                                    </p:anim>
                                    <p:anim calcmode="lin" valueType="num">
                                      <p:cBhvr>
                                        <p:cTn id="80" dur="2000" fill="hold"/>
                                        <p:tgtEl>
                                          <p:spTgt spid="58"/>
                                        </p:tgtEl>
                                        <p:attrNameLst>
                                          <p:attrName>ppt_h</p:attrName>
                                        </p:attrNameLst>
                                      </p:cBhvr>
                                      <p:tavLst>
                                        <p:tav tm="0">
                                          <p:val>
                                            <p:fltVal val="0"/>
                                          </p:val>
                                        </p:tav>
                                        <p:tav tm="100000">
                                          <p:val>
                                            <p:strVal val="#ppt_h"/>
                                          </p:val>
                                        </p:tav>
                                      </p:tavLst>
                                    </p:anim>
                                    <p:anim calcmode="lin" valueType="num">
                                      <p:cBhvr>
                                        <p:cTn id="81" dur="2000" fill="hold"/>
                                        <p:tgtEl>
                                          <p:spTgt spid="58"/>
                                        </p:tgtEl>
                                        <p:attrNameLst>
                                          <p:attrName>ppt_x</p:attrName>
                                        </p:attrNameLst>
                                      </p:cBhvr>
                                      <p:tavLst>
                                        <p:tav tm="0">
                                          <p:val>
                                            <p:fltVal val="0.5"/>
                                          </p:val>
                                        </p:tav>
                                        <p:tav tm="100000">
                                          <p:val>
                                            <p:strVal val="#ppt_x"/>
                                          </p:val>
                                        </p:tav>
                                      </p:tavLst>
                                    </p:anim>
                                    <p:anim calcmode="lin" valueType="num">
                                      <p:cBhvr>
                                        <p:cTn id="82" dur="2000" fill="hold"/>
                                        <p:tgtEl>
                                          <p:spTgt spid="58"/>
                                        </p:tgtEl>
                                        <p:attrNameLst>
                                          <p:attrName>ppt_y</p:attrName>
                                        </p:attrNameLst>
                                      </p:cBhvr>
                                      <p:tavLst>
                                        <p:tav tm="0">
                                          <p:val>
                                            <p:fltVal val="0.5"/>
                                          </p:val>
                                        </p:tav>
                                        <p:tav tm="100000">
                                          <p:val>
                                            <p:strVal val="#ppt_y"/>
                                          </p:val>
                                        </p:tav>
                                      </p:tavLst>
                                    </p:anim>
                                  </p:childTnLst>
                                </p:cTn>
                              </p:par>
                              <p:par>
                                <p:cTn id="83" presetID="23" presetClass="entr" presetSubtype="528"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2000" fill="hold"/>
                                        <p:tgtEl>
                                          <p:spTgt spid="60"/>
                                        </p:tgtEl>
                                        <p:attrNameLst>
                                          <p:attrName>ppt_w</p:attrName>
                                        </p:attrNameLst>
                                      </p:cBhvr>
                                      <p:tavLst>
                                        <p:tav tm="0">
                                          <p:val>
                                            <p:fltVal val="0"/>
                                          </p:val>
                                        </p:tav>
                                        <p:tav tm="100000">
                                          <p:val>
                                            <p:strVal val="#ppt_w"/>
                                          </p:val>
                                        </p:tav>
                                      </p:tavLst>
                                    </p:anim>
                                    <p:anim calcmode="lin" valueType="num">
                                      <p:cBhvr>
                                        <p:cTn id="86" dur="2000" fill="hold"/>
                                        <p:tgtEl>
                                          <p:spTgt spid="60"/>
                                        </p:tgtEl>
                                        <p:attrNameLst>
                                          <p:attrName>ppt_h</p:attrName>
                                        </p:attrNameLst>
                                      </p:cBhvr>
                                      <p:tavLst>
                                        <p:tav tm="0">
                                          <p:val>
                                            <p:fltVal val="0"/>
                                          </p:val>
                                        </p:tav>
                                        <p:tav tm="100000">
                                          <p:val>
                                            <p:strVal val="#ppt_h"/>
                                          </p:val>
                                        </p:tav>
                                      </p:tavLst>
                                    </p:anim>
                                    <p:anim calcmode="lin" valueType="num">
                                      <p:cBhvr>
                                        <p:cTn id="87" dur="2000" fill="hold"/>
                                        <p:tgtEl>
                                          <p:spTgt spid="60"/>
                                        </p:tgtEl>
                                        <p:attrNameLst>
                                          <p:attrName>ppt_x</p:attrName>
                                        </p:attrNameLst>
                                      </p:cBhvr>
                                      <p:tavLst>
                                        <p:tav tm="0">
                                          <p:val>
                                            <p:fltVal val="0.5"/>
                                          </p:val>
                                        </p:tav>
                                        <p:tav tm="100000">
                                          <p:val>
                                            <p:strVal val="#ppt_x"/>
                                          </p:val>
                                        </p:tav>
                                      </p:tavLst>
                                    </p:anim>
                                    <p:anim calcmode="lin" valueType="num">
                                      <p:cBhvr>
                                        <p:cTn id="88" dur="2000" fill="hold"/>
                                        <p:tgtEl>
                                          <p:spTgt spid="60"/>
                                        </p:tgtEl>
                                        <p:attrNameLst>
                                          <p:attrName>ppt_y</p:attrName>
                                        </p:attrNameLst>
                                      </p:cBhvr>
                                      <p:tavLst>
                                        <p:tav tm="0">
                                          <p:val>
                                            <p:fltVal val="0.5"/>
                                          </p:val>
                                        </p:tav>
                                        <p:tav tm="100000">
                                          <p:val>
                                            <p:strVal val="#ppt_y"/>
                                          </p:val>
                                        </p:tav>
                                      </p:tavLst>
                                    </p:anim>
                                  </p:childTnLst>
                                </p:cTn>
                              </p:par>
                              <p:par>
                                <p:cTn id="89" presetID="23" presetClass="entr" presetSubtype="528" fill="hold" grpId="0"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2000" fill="hold"/>
                                        <p:tgtEl>
                                          <p:spTgt spid="4"/>
                                        </p:tgtEl>
                                        <p:attrNameLst>
                                          <p:attrName>ppt_w</p:attrName>
                                        </p:attrNameLst>
                                      </p:cBhvr>
                                      <p:tavLst>
                                        <p:tav tm="0">
                                          <p:val>
                                            <p:fltVal val="0"/>
                                          </p:val>
                                        </p:tav>
                                        <p:tav tm="100000">
                                          <p:val>
                                            <p:strVal val="#ppt_w"/>
                                          </p:val>
                                        </p:tav>
                                      </p:tavLst>
                                    </p:anim>
                                    <p:anim calcmode="lin" valueType="num">
                                      <p:cBhvr>
                                        <p:cTn id="92" dur="2000" fill="hold"/>
                                        <p:tgtEl>
                                          <p:spTgt spid="4"/>
                                        </p:tgtEl>
                                        <p:attrNameLst>
                                          <p:attrName>ppt_h</p:attrName>
                                        </p:attrNameLst>
                                      </p:cBhvr>
                                      <p:tavLst>
                                        <p:tav tm="0">
                                          <p:val>
                                            <p:fltVal val="0"/>
                                          </p:val>
                                        </p:tav>
                                        <p:tav tm="100000">
                                          <p:val>
                                            <p:strVal val="#ppt_h"/>
                                          </p:val>
                                        </p:tav>
                                      </p:tavLst>
                                    </p:anim>
                                    <p:anim calcmode="lin" valueType="num">
                                      <p:cBhvr>
                                        <p:cTn id="93" dur="2000" fill="hold"/>
                                        <p:tgtEl>
                                          <p:spTgt spid="4"/>
                                        </p:tgtEl>
                                        <p:attrNameLst>
                                          <p:attrName>ppt_x</p:attrName>
                                        </p:attrNameLst>
                                      </p:cBhvr>
                                      <p:tavLst>
                                        <p:tav tm="0">
                                          <p:val>
                                            <p:fltVal val="0.5"/>
                                          </p:val>
                                        </p:tav>
                                        <p:tav tm="100000">
                                          <p:val>
                                            <p:strVal val="#ppt_x"/>
                                          </p:val>
                                        </p:tav>
                                      </p:tavLst>
                                    </p:anim>
                                    <p:anim calcmode="lin" valueType="num">
                                      <p:cBhvr>
                                        <p:cTn id="94" dur="2000" fill="hold"/>
                                        <p:tgtEl>
                                          <p:spTgt spid="4"/>
                                        </p:tgtEl>
                                        <p:attrNameLst>
                                          <p:attrName>ppt_y</p:attrName>
                                        </p:attrNameLst>
                                      </p:cBhvr>
                                      <p:tavLst>
                                        <p:tav tm="0">
                                          <p:val>
                                            <p:fltVal val="0.5"/>
                                          </p:val>
                                        </p:tav>
                                        <p:tav tm="100000">
                                          <p:val>
                                            <p:strVal val="#ppt_y"/>
                                          </p:val>
                                        </p:tav>
                                      </p:tavLst>
                                    </p:anim>
                                  </p:childTnLst>
                                </p:cTn>
                              </p:par>
                              <p:par>
                                <p:cTn id="95" presetID="23" presetClass="entr" presetSubtype="528" fill="hold" grpId="0" nodeType="with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p:cTn id="97" dur="2000" fill="hold"/>
                                        <p:tgtEl>
                                          <p:spTgt spid="5"/>
                                        </p:tgtEl>
                                        <p:attrNameLst>
                                          <p:attrName>ppt_w</p:attrName>
                                        </p:attrNameLst>
                                      </p:cBhvr>
                                      <p:tavLst>
                                        <p:tav tm="0">
                                          <p:val>
                                            <p:fltVal val="0"/>
                                          </p:val>
                                        </p:tav>
                                        <p:tav tm="100000">
                                          <p:val>
                                            <p:strVal val="#ppt_w"/>
                                          </p:val>
                                        </p:tav>
                                      </p:tavLst>
                                    </p:anim>
                                    <p:anim calcmode="lin" valueType="num">
                                      <p:cBhvr>
                                        <p:cTn id="98" dur="2000" fill="hold"/>
                                        <p:tgtEl>
                                          <p:spTgt spid="5"/>
                                        </p:tgtEl>
                                        <p:attrNameLst>
                                          <p:attrName>ppt_h</p:attrName>
                                        </p:attrNameLst>
                                      </p:cBhvr>
                                      <p:tavLst>
                                        <p:tav tm="0">
                                          <p:val>
                                            <p:fltVal val="0"/>
                                          </p:val>
                                        </p:tav>
                                        <p:tav tm="100000">
                                          <p:val>
                                            <p:strVal val="#ppt_h"/>
                                          </p:val>
                                        </p:tav>
                                      </p:tavLst>
                                    </p:anim>
                                    <p:anim calcmode="lin" valueType="num">
                                      <p:cBhvr>
                                        <p:cTn id="99" dur="2000" fill="hold"/>
                                        <p:tgtEl>
                                          <p:spTgt spid="5"/>
                                        </p:tgtEl>
                                        <p:attrNameLst>
                                          <p:attrName>ppt_x</p:attrName>
                                        </p:attrNameLst>
                                      </p:cBhvr>
                                      <p:tavLst>
                                        <p:tav tm="0">
                                          <p:val>
                                            <p:fltVal val="0.5"/>
                                          </p:val>
                                        </p:tav>
                                        <p:tav tm="100000">
                                          <p:val>
                                            <p:strVal val="#ppt_x"/>
                                          </p:val>
                                        </p:tav>
                                      </p:tavLst>
                                    </p:anim>
                                    <p:anim calcmode="lin" valueType="num">
                                      <p:cBhvr>
                                        <p:cTn id="100" dur="2000" fill="hold"/>
                                        <p:tgtEl>
                                          <p:spTgt spid="5"/>
                                        </p:tgtEl>
                                        <p:attrNameLst>
                                          <p:attrName>ppt_y</p:attrName>
                                        </p:attrNameLst>
                                      </p:cBhvr>
                                      <p:tavLst>
                                        <p:tav tm="0">
                                          <p:val>
                                            <p:fltVal val="0.5"/>
                                          </p:val>
                                        </p:tav>
                                        <p:tav tm="100000">
                                          <p:val>
                                            <p:strVal val="#ppt_y"/>
                                          </p:val>
                                        </p:tav>
                                      </p:tavLst>
                                    </p:anim>
                                  </p:childTnLst>
                                </p:cTn>
                              </p:par>
                              <p:par>
                                <p:cTn id="101" presetID="23" presetClass="entr" presetSubtype="528"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2000" fill="hold"/>
                                        <p:tgtEl>
                                          <p:spTgt spid="6"/>
                                        </p:tgtEl>
                                        <p:attrNameLst>
                                          <p:attrName>ppt_w</p:attrName>
                                        </p:attrNameLst>
                                      </p:cBhvr>
                                      <p:tavLst>
                                        <p:tav tm="0">
                                          <p:val>
                                            <p:fltVal val="0"/>
                                          </p:val>
                                        </p:tav>
                                        <p:tav tm="100000">
                                          <p:val>
                                            <p:strVal val="#ppt_w"/>
                                          </p:val>
                                        </p:tav>
                                      </p:tavLst>
                                    </p:anim>
                                    <p:anim calcmode="lin" valueType="num">
                                      <p:cBhvr>
                                        <p:cTn id="104" dur="2000" fill="hold"/>
                                        <p:tgtEl>
                                          <p:spTgt spid="6"/>
                                        </p:tgtEl>
                                        <p:attrNameLst>
                                          <p:attrName>ppt_h</p:attrName>
                                        </p:attrNameLst>
                                      </p:cBhvr>
                                      <p:tavLst>
                                        <p:tav tm="0">
                                          <p:val>
                                            <p:fltVal val="0"/>
                                          </p:val>
                                        </p:tav>
                                        <p:tav tm="100000">
                                          <p:val>
                                            <p:strVal val="#ppt_h"/>
                                          </p:val>
                                        </p:tav>
                                      </p:tavLst>
                                    </p:anim>
                                    <p:anim calcmode="lin" valueType="num">
                                      <p:cBhvr>
                                        <p:cTn id="105" dur="2000" fill="hold"/>
                                        <p:tgtEl>
                                          <p:spTgt spid="6"/>
                                        </p:tgtEl>
                                        <p:attrNameLst>
                                          <p:attrName>ppt_x</p:attrName>
                                        </p:attrNameLst>
                                      </p:cBhvr>
                                      <p:tavLst>
                                        <p:tav tm="0">
                                          <p:val>
                                            <p:fltVal val="0.5"/>
                                          </p:val>
                                        </p:tav>
                                        <p:tav tm="100000">
                                          <p:val>
                                            <p:strVal val="#ppt_x"/>
                                          </p:val>
                                        </p:tav>
                                      </p:tavLst>
                                    </p:anim>
                                    <p:anim calcmode="lin" valueType="num">
                                      <p:cBhvr>
                                        <p:cTn id="106" dur="20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1000"/>
                                        <p:tgtEl>
                                          <p:spTgt spid="7"/>
                                        </p:tgtEl>
                                      </p:cBhvr>
                                    </p:animEffect>
                                    <p:anim calcmode="lin" valueType="num">
                                      <p:cBhvr>
                                        <p:cTn id="112" dur="1000" fill="hold"/>
                                        <p:tgtEl>
                                          <p:spTgt spid="7"/>
                                        </p:tgtEl>
                                        <p:attrNameLst>
                                          <p:attrName>ppt_x</p:attrName>
                                        </p:attrNameLst>
                                      </p:cBhvr>
                                      <p:tavLst>
                                        <p:tav tm="0">
                                          <p:val>
                                            <p:strVal val="#ppt_x"/>
                                          </p:val>
                                        </p:tav>
                                        <p:tav tm="100000">
                                          <p:val>
                                            <p:strVal val="#ppt_x"/>
                                          </p:val>
                                        </p:tav>
                                      </p:tavLst>
                                    </p:anim>
                                    <p:anim calcmode="lin" valueType="num">
                                      <p:cBhvr>
                                        <p:cTn id="113" dur="1000" fill="hold"/>
                                        <p:tgtEl>
                                          <p:spTgt spid="7"/>
                                        </p:tgtEl>
                                        <p:attrNameLst>
                                          <p:attrName>ppt_y</p:attrName>
                                        </p:attrNameLst>
                                      </p:cBhvr>
                                      <p:tavLst>
                                        <p:tav tm="0">
                                          <p:val>
                                            <p:strVal val="#ppt_y+.1"/>
                                          </p:val>
                                        </p:tav>
                                        <p:tav tm="100000">
                                          <p:val>
                                            <p:strVal val="#ppt_y"/>
                                          </p:val>
                                        </p:tav>
                                      </p:tavLst>
                                    </p:anim>
                                  </p:childTnLst>
                                </p:cTn>
                              </p:par>
                              <p:par>
                                <p:cTn id="114" presetID="53" presetClass="entr" presetSubtype="16" fill="hold" grpId="0" nodeType="withEffect">
                                  <p:stCondLst>
                                    <p:cond delay="0"/>
                                  </p:stCondLst>
                                  <p:childTnLst>
                                    <p:set>
                                      <p:cBhvr>
                                        <p:cTn id="115" dur="1" fill="hold">
                                          <p:stCondLst>
                                            <p:cond delay="0"/>
                                          </p:stCondLst>
                                        </p:cTn>
                                        <p:tgtEl>
                                          <p:spTgt spid="8"/>
                                        </p:tgtEl>
                                        <p:attrNameLst>
                                          <p:attrName>style.visibility</p:attrName>
                                        </p:attrNameLst>
                                      </p:cBhvr>
                                      <p:to>
                                        <p:strVal val="visible"/>
                                      </p:to>
                                    </p:set>
                                    <p:anim calcmode="lin" valueType="num">
                                      <p:cBhvr>
                                        <p:cTn id="116" dur="500" fill="hold"/>
                                        <p:tgtEl>
                                          <p:spTgt spid="8"/>
                                        </p:tgtEl>
                                        <p:attrNameLst>
                                          <p:attrName>ppt_w</p:attrName>
                                        </p:attrNameLst>
                                      </p:cBhvr>
                                      <p:tavLst>
                                        <p:tav tm="0">
                                          <p:val>
                                            <p:fltVal val="0"/>
                                          </p:val>
                                        </p:tav>
                                        <p:tav tm="100000">
                                          <p:val>
                                            <p:strVal val="#ppt_w"/>
                                          </p:val>
                                        </p:tav>
                                      </p:tavLst>
                                    </p:anim>
                                    <p:anim calcmode="lin" valueType="num">
                                      <p:cBhvr>
                                        <p:cTn id="117" dur="500" fill="hold"/>
                                        <p:tgtEl>
                                          <p:spTgt spid="8"/>
                                        </p:tgtEl>
                                        <p:attrNameLst>
                                          <p:attrName>ppt_h</p:attrName>
                                        </p:attrNameLst>
                                      </p:cBhvr>
                                      <p:tavLst>
                                        <p:tav tm="0">
                                          <p:val>
                                            <p:fltVal val="0"/>
                                          </p:val>
                                        </p:tav>
                                        <p:tav tm="100000">
                                          <p:val>
                                            <p:strVal val="#ppt_h"/>
                                          </p:val>
                                        </p:tav>
                                      </p:tavLst>
                                    </p:anim>
                                    <p:animEffect transition="in" filter="fade">
                                      <p:cBhvr>
                                        <p:cTn id="1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bldLvl="0" animBg="1"/>
      <p:bldP spid="52" grpId="0" bldLvl="0" animBg="1"/>
      <p:bldP spid="53" grpId="0" bldLvl="0" animBg="1"/>
      <p:bldP spid="54" grpId="0" bldLvl="0" animBg="1"/>
      <p:bldP spid="58" grpId="0"/>
      <p:bldP spid="60" grpId="0" bldLvl="0" animBg="1"/>
      <p:bldP spid="4" grpId="0"/>
      <p:bldP spid="5" grpId="0"/>
      <p:bldP spid="6" grpId="0"/>
      <p:bldP spid="7" grpId="0"/>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15" name="FLYING IMPRESSION FID FEIZHAO    qq:1964271550"/>
          <p:cNvSpPr/>
          <p:nvPr/>
        </p:nvSpPr>
        <p:spPr>
          <a:xfrm>
            <a:off x="-999209" y="516262"/>
            <a:ext cx="6506695" cy="6506695"/>
          </a:xfrm>
          <a:prstGeom prst="blockArc">
            <a:avLst>
              <a:gd name="adj1" fmla="val 18900000"/>
              <a:gd name="adj2" fmla="val 2700000"/>
              <a:gd name="adj3" fmla="val 393"/>
            </a:avLst>
          </a:prstGeom>
          <a:ln w="38100">
            <a:solidFill>
              <a:srgbClr val="364555"/>
            </a:solidFill>
          </a:ln>
        </p:spPr>
        <p:style>
          <a:lnRef idx="2">
            <a:scrgbClr r="0" g="0" b="0"/>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2" name="FLYING IMPRESSION FID FEIZHAO    qq:1964271550"/>
          <p:cNvGrpSpPr/>
          <p:nvPr/>
        </p:nvGrpSpPr>
        <p:grpSpPr>
          <a:xfrm>
            <a:off x="4486374" y="1194744"/>
            <a:ext cx="5598583" cy="1021112"/>
            <a:chOff x="4527649" y="1472239"/>
            <a:chExt cx="5598583" cy="1021112"/>
          </a:xfrm>
        </p:grpSpPr>
        <p:sp>
          <p:nvSpPr>
            <p:cNvPr id="16" name="FLYING IMPRESSION FID FEIZHAO    qq:1964271550"/>
            <p:cNvSpPr/>
            <p:nvPr/>
          </p:nvSpPr>
          <p:spPr>
            <a:xfrm>
              <a:off x="5242970" y="1574334"/>
              <a:ext cx="4883262" cy="816889"/>
            </a:xfrm>
            <a:prstGeom prst="homePlate">
              <a:avLst/>
            </a:prstGeom>
            <a:gradFill>
              <a:gsLst>
                <a:gs pos="0">
                  <a:srgbClr val="FE4444"/>
                </a:gs>
                <a:gs pos="100000">
                  <a:srgbClr val="832B2B"/>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7" name="FLYING IMPRESSION FID FEIZHAO    qq:1964271550"/>
            <p:cNvSpPr/>
            <p:nvPr/>
          </p:nvSpPr>
          <p:spPr>
            <a:xfrm>
              <a:off x="4527649" y="1472239"/>
              <a:ext cx="1021112" cy="1021112"/>
            </a:xfrm>
            <a:prstGeom prst="ellipse">
              <a:avLst/>
            </a:prstGeom>
            <a:solidFill>
              <a:srgbClr val="ECEFF1"/>
            </a:solidFill>
            <a:ln w="57150">
              <a:solidFill>
                <a:srgbClr val="EB5F5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7" name="FLYING IMPRESSION FID FEIZHAO    qq:1964271550"/>
            <p:cNvSpPr txBox="1"/>
            <p:nvPr/>
          </p:nvSpPr>
          <p:spPr>
            <a:xfrm>
              <a:off x="4661187" y="1621782"/>
              <a:ext cx="754036" cy="768350"/>
            </a:xfrm>
            <a:prstGeom prst="rect">
              <a:avLst/>
            </a:prstGeom>
            <a:noFill/>
          </p:spPr>
          <p:txBody>
            <a:bodyPr wrap="square" rtlCol="0">
              <a:spAutoFit/>
            </a:bodyPr>
            <a:lstStyle/>
            <a:p>
              <a:pPr algn="ctr"/>
              <a:r>
                <a:rPr lang="en-US" altLang="zh-CN" sz="4400" b="1" dirty="0">
                  <a:solidFill>
                    <a:srgbClr val="EB5F56"/>
                  </a:solidFill>
                  <a:latin typeface="微软雅黑" panose="020B0503020204020204" pitchFamily="34" charset="-122"/>
                  <a:ea typeface="微软雅黑" panose="020B0503020204020204" pitchFamily="34" charset="-122"/>
                </a:rPr>
                <a:t>1</a:t>
              </a:r>
              <a:endParaRPr lang="en-US" altLang="zh-CN" sz="4400" b="1" dirty="0">
                <a:solidFill>
                  <a:srgbClr val="EB5F56"/>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5722509" y="159875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a:t>
              </a:r>
              <a:r>
                <a:rPr lang="en-US" altLang="zh-CN" dirty="0">
                  <a:solidFill>
                    <a:schemeClr val="bg1"/>
                  </a:solidFill>
                  <a:latin typeface="微软雅黑" panose="020B0503020204020204" pitchFamily="34" charset="-122"/>
                  <a:ea typeface="微软雅黑" panose="020B0503020204020204" pitchFamily="34" charset="-122"/>
                </a:rPr>
                <a:t>UI</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FLYING IMPRESSION FID FEIZHAO    qq:1964271550"/>
          <p:cNvGrpSpPr/>
          <p:nvPr/>
        </p:nvGrpSpPr>
        <p:grpSpPr>
          <a:xfrm>
            <a:off x="4958928" y="2552951"/>
            <a:ext cx="5598583" cy="1021112"/>
            <a:chOff x="4990678" y="3085716"/>
            <a:chExt cx="5598583" cy="1021112"/>
          </a:xfrm>
        </p:grpSpPr>
        <p:sp>
          <p:nvSpPr>
            <p:cNvPr id="18" name="FLYING IMPRESSION FID FEIZHAO    qq:1964271550"/>
            <p:cNvSpPr/>
            <p:nvPr/>
          </p:nvSpPr>
          <p:spPr>
            <a:xfrm>
              <a:off x="5705999" y="3187811"/>
              <a:ext cx="4883262" cy="816889"/>
            </a:xfrm>
            <a:prstGeom prst="homePlate">
              <a:avLst/>
            </a:prstGeom>
            <a:gradFill>
              <a:gsLst>
                <a:gs pos="0">
                  <a:srgbClr val="007BD3"/>
                </a:gs>
                <a:gs pos="100000">
                  <a:srgbClr val="034373"/>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9" name="FLYING IMPRESSION FID FEIZHAO    qq:1964271550"/>
            <p:cNvSpPr/>
            <p:nvPr/>
          </p:nvSpPr>
          <p:spPr>
            <a:xfrm>
              <a:off x="4990678" y="3085716"/>
              <a:ext cx="1021112" cy="1021112"/>
            </a:xfrm>
            <a:prstGeom prst="ellipse">
              <a:avLst/>
            </a:prstGeom>
            <a:solidFill>
              <a:srgbClr val="ECEFF1"/>
            </a:solidFill>
            <a:ln w="57150">
              <a:solidFill>
                <a:srgbClr val="0070C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1" name="FLYING IMPRESSION FID FEIZHAO    qq:1964271550"/>
            <p:cNvSpPr txBox="1"/>
            <p:nvPr/>
          </p:nvSpPr>
          <p:spPr>
            <a:xfrm>
              <a:off x="5124216" y="3235259"/>
              <a:ext cx="754036" cy="768350"/>
            </a:xfrm>
            <a:prstGeom prst="rect">
              <a:avLst/>
            </a:prstGeom>
            <a:noFill/>
          </p:spPr>
          <p:txBody>
            <a:bodyPr wrap="square" rtlCol="0">
              <a:spAutoFit/>
            </a:bodyPr>
            <a:lstStyle/>
            <a:p>
              <a:pPr algn="ctr"/>
              <a:r>
                <a:rPr lang="en-US" altLang="zh-CN" sz="4400" b="1" dirty="0">
                  <a:solidFill>
                    <a:srgbClr val="0070C0"/>
                  </a:solidFill>
                  <a:latin typeface="微软雅黑" panose="020B0503020204020204" pitchFamily="34" charset="-122"/>
                  <a:ea typeface="微软雅黑" panose="020B0503020204020204" pitchFamily="34" charset="-122"/>
                </a:rPr>
                <a:t>2</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grpSp>
      <p:grpSp>
        <p:nvGrpSpPr>
          <p:cNvPr id="4" name="FLYING IMPRESSION FID FEIZHAO    qq:1964271550"/>
          <p:cNvGrpSpPr/>
          <p:nvPr/>
        </p:nvGrpSpPr>
        <p:grpSpPr>
          <a:xfrm>
            <a:off x="4890869" y="4001328"/>
            <a:ext cx="5598583" cy="1021112"/>
            <a:chOff x="4527649" y="4699193"/>
            <a:chExt cx="5598583" cy="1021112"/>
          </a:xfrm>
        </p:grpSpPr>
        <p:sp>
          <p:nvSpPr>
            <p:cNvPr id="25" name="FLYING IMPRESSION FID FEIZHAO    qq:1964271550"/>
            <p:cNvSpPr/>
            <p:nvPr/>
          </p:nvSpPr>
          <p:spPr>
            <a:xfrm>
              <a:off x="5242970" y="4801288"/>
              <a:ext cx="4883262" cy="816889"/>
            </a:xfrm>
            <a:prstGeom prst="homePlate">
              <a:avLst/>
            </a:prstGeom>
            <a:gradFill>
              <a:gsLst>
                <a:gs pos="0">
                  <a:srgbClr val="FECF40"/>
                </a:gs>
                <a:gs pos="100000">
                  <a:srgbClr val="846C21"/>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6" name="FLYING IMPRESSION FID FEIZHAO    qq:1964271550"/>
            <p:cNvSpPr/>
            <p:nvPr/>
          </p:nvSpPr>
          <p:spPr>
            <a:xfrm>
              <a:off x="4527649" y="4699193"/>
              <a:ext cx="1021112" cy="1021112"/>
            </a:xfrm>
            <a:prstGeom prst="ellipse">
              <a:avLst/>
            </a:prstGeom>
            <a:solidFill>
              <a:srgbClr val="ECEFF1"/>
            </a:solidFill>
            <a:ln w="57150">
              <a:solidFill>
                <a:srgbClr val="FCB03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3" name="FLYING IMPRESSION FID FEIZHAO    qq:1964271550"/>
            <p:cNvSpPr txBox="1"/>
            <p:nvPr/>
          </p:nvSpPr>
          <p:spPr>
            <a:xfrm>
              <a:off x="4661912" y="4825011"/>
              <a:ext cx="754036" cy="768350"/>
            </a:xfrm>
            <a:prstGeom prst="rect">
              <a:avLst/>
            </a:prstGeom>
            <a:noFill/>
          </p:spPr>
          <p:txBody>
            <a:bodyPr wrap="square" rtlCol="0">
              <a:spAutoFit/>
            </a:bodyPr>
            <a:lstStyle/>
            <a:p>
              <a:pPr algn="ctr"/>
              <a:r>
                <a:rPr lang="en-US" altLang="zh-CN" sz="4400" b="1" dirty="0">
                  <a:solidFill>
                    <a:srgbClr val="FCB030"/>
                  </a:solidFill>
                  <a:latin typeface="微软雅黑" panose="020B0503020204020204" pitchFamily="34" charset="-122"/>
                  <a:ea typeface="微软雅黑" panose="020B0503020204020204" pitchFamily="34" charset="-122"/>
                </a:rPr>
                <a:t>3</a:t>
              </a:r>
              <a:endParaRPr lang="en-US" altLang="zh-CN" sz="4400" b="1" dirty="0">
                <a:solidFill>
                  <a:srgbClr val="FCB030"/>
                </a:solidFill>
                <a:latin typeface="微软雅黑" panose="020B0503020204020204" pitchFamily="34" charset="-122"/>
                <a:ea typeface="微软雅黑" panose="020B0503020204020204" pitchFamily="34" charset="-122"/>
              </a:endParaRPr>
            </a:p>
          </p:txBody>
        </p:sp>
      </p:grpSp>
      <p:sp>
        <p:nvSpPr>
          <p:cNvPr id="41" name="FLYING IMPRESSION FID FEIZHAO    qq:1964271550"/>
          <p:cNvSpPr txBox="1"/>
          <p:nvPr/>
        </p:nvSpPr>
        <p:spPr>
          <a:xfrm>
            <a:off x="643255" y="3462020"/>
            <a:ext cx="4011295" cy="645160"/>
          </a:xfrm>
          <a:prstGeom prst="rect">
            <a:avLst/>
          </a:prstGeom>
          <a:noFill/>
        </p:spPr>
        <p:txBody>
          <a:bodyPr wrap="square" rtlCol="0">
            <a:spAutoFit/>
          </a:bodyPr>
          <a:lstStyle/>
          <a:p>
            <a:pPr algn="ctr"/>
            <a:r>
              <a:rPr lang="en-US" altLang="zh-CN" sz="3600" b="1" dirty="0">
                <a:solidFill>
                  <a:srgbClr val="364555"/>
                </a:solidFill>
                <a:latin typeface="微软雅黑" panose="020B0503020204020204" pitchFamily="34" charset="-122"/>
                <a:ea typeface="微软雅黑" panose="020B0503020204020204" pitchFamily="34" charset="-122"/>
              </a:rPr>
              <a:t>Android</a:t>
            </a:r>
            <a:r>
              <a:rPr lang="zh-CN" altLang="zh-CN" sz="3600" b="1" dirty="0">
                <a:solidFill>
                  <a:srgbClr val="364555"/>
                </a:solidFill>
                <a:latin typeface="微软雅黑" panose="020B0503020204020204" pitchFamily="34" charset="-122"/>
                <a:ea typeface="微软雅黑" panose="020B0503020204020204" pitchFamily="34" charset="-122"/>
              </a:rPr>
              <a:t>学习</a:t>
            </a:r>
            <a:r>
              <a:rPr lang="zh-CN" altLang="en-US" sz="3600" b="1" dirty="0">
                <a:solidFill>
                  <a:srgbClr val="364555"/>
                </a:solidFill>
                <a:latin typeface="微软雅黑" panose="020B0503020204020204" pitchFamily="34" charset="-122"/>
                <a:ea typeface="微软雅黑" panose="020B0503020204020204" pitchFamily="34" charset="-122"/>
              </a:rPr>
              <a:t>周期</a:t>
            </a:r>
            <a:endParaRPr lang="zh-CN" altLang="en-US" sz="3600" b="1" dirty="0">
              <a:solidFill>
                <a:srgbClr val="364555"/>
              </a:solidFill>
              <a:latin typeface="微软雅黑" panose="020B0503020204020204" pitchFamily="34" charset="-122"/>
              <a:ea typeface="微软雅黑" panose="020B0503020204020204" pitchFamily="34" charset="-122"/>
            </a:endParaRPr>
          </a:p>
        </p:txBody>
      </p:sp>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LYING IMPRESSION FID FEIZHAO    qq:1964271550"/>
          <p:cNvSpPr txBox="1"/>
          <p:nvPr/>
        </p:nvSpPr>
        <p:spPr>
          <a:xfrm>
            <a:off x="6194949" y="269984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高级架构</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6102239" y="415780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 NDK</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9" name="FLYING IMPRESSION FID FEIZHAO    qq:1964271550"/>
          <p:cNvGrpSpPr/>
          <p:nvPr/>
        </p:nvGrpSpPr>
        <p:grpSpPr>
          <a:xfrm>
            <a:off x="4424144" y="5363403"/>
            <a:ext cx="5535083" cy="1021112"/>
            <a:chOff x="4591149" y="4699193"/>
            <a:chExt cx="5535083" cy="1021112"/>
          </a:xfrm>
        </p:grpSpPr>
        <p:sp>
          <p:nvSpPr>
            <p:cNvPr id="10" name="FLYING IMPRESSION FID FEIZHAO    qq:1964271550"/>
            <p:cNvSpPr/>
            <p:nvPr/>
          </p:nvSpPr>
          <p:spPr>
            <a:xfrm>
              <a:off x="5242970" y="4801288"/>
              <a:ext cx="4883262" cy="816889"/>
            </a:xfrm>
            <a:prstGeom prst="homePlate">
              <a:avLst/>
            </a:prstGeom>
            <a:gradFill>
              <a:gsLst>
                <a:gs pos="0">
                  <a:srgbClr val="14CD68"/>
                </a:gs>
                <a:gs pos="100000">
                  <a:srgbClr val="0B6E38"/>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LYING IMPRESSION FID FEIZHAO    qq:1964271550"/>
            <p:cNvSpPr/>
            <p:nvPr/>
          </p:nvSpPr>
          <p:spPr>
            <a:xfrm>
              <a:off x="4591149" y="4699193"/>
              <a:ext cx="1021112" cy="1021112"/>
            </a:xfrm>
            <a:prstGeom prst="ellipse">
              <a:avLst/>
            </a:prstGeom>
            <a:solidFill>
              <a:srgbClr val="ECEFF1"/>
            </a:solidFill>
            <a:ln w="57150">
              <a:solidFill>
                <a:schemeClr val="accent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FLYING IMPRESSION FID FEIZHAO    qq:1964271550"/>
            <p:cNvSpPr txBox="1"/>
            <p:nvPr/>
          </p:nvSpPr>
          <p:spPr>
            <a:xfrm>
              <a:off x="4694932" y="4825011"/>
              <a:ext cx="754036" cy="768350"/>
            </a:xfrm>
            <a:prstGeom prst="rect">
              <a:avLst/>
            </a:prstGeom>
            <a:noFill/>
          </p:spPr>
          <p:txBody>
            <a:bodyPr wrap="square" rtlCol="0">
              <a:spAutoFit/>
            </a:bodyPr>
            <a:p>
              <a:pPr algn="ctr"/>
              <a:r>
                <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4</a:t>
              </a:r>
              <a:endPar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13" name="FLYING IMPRESSION FID FEIZHAO    qq:1964271550"/>
          <p:cNvSpPr txBox="1"/>
          <p:nvPr/>
        </p:nvSpPr>
        <p:spPr>
          <a:xfrm>
            <a:off x="5729494" y="551162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性能优化</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FLYING IMPRESSION FID FEIZHAO    qq:1964271550"/>
          <p:cNvSpPr txBox="1"/>
          <p:nvPr/>
        </p:nvSpPr>
        <p:spPr>
          <a:xfrm>
            <a:off x="188783" y="218"/>
            <a:ext cx="688848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技术基础</a:t>
            </a:r>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多久能破？</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53" name="FLYING IMPRESSION FID FEIZHAO    qq:1964271550"/>
          <p:cNvSpPr txBox="1"/>
          <p:nvPr/>
        </p:nvSpPr>
        <p:spPr>
          <a:xfrm>
            <a:off x="274955" y="6509385"/>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
                                        </p:tgtEl>
                                      </p:cBhvr>
                                    </p:animEffect>
                                    <p:animScale>
                                      <p:cBhvr>
                                        <p:cTn id="42" dur="250" autoRev="1" fill="hold"/>
                                        <p:tgtEl>
                                          <p:spTgt spid="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9"/>
                                        </p:tgtEl>
                                      </p:cBhvr>
                                    </p:animEffect>
                                    <p:animScale>
                                      <p:cBhvr>
                                        <p:cTn id="51" dur="250" autoRev="1" fill="hold"/>
                                        <p:tgtEl>
                                          <p:spTgt spid="9"/>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p:bldP spid="5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txBox="1"/>
          <p:nvPr/>
        </p:nvSpPr>
        <p:spPr>
          <a:xfrm>
            <a:off x="1254313" y="218"/>
            <a:ext cx="7417435" cy="829945"/>
          </a:xfrm>
          <a:prstGeom prst="rect">
            <a:avLst/>
          </a:prstGeom>
          <a:noFill/>
        </p:spPr>
        <p:txBody>
          <a:bodyPr wrap="none" rtlCol="0">
            <a:spAutoFit/>
          </a:bodyPr>
          <a:lstStyle/>
          <a:p>
            <a:r>
              <a:rPr lang="zh-CN" sz="4800" dirty="0">
                <a:solidFill>
                  <a:srgbClr val="EB5F56"/>
                </a:solidFill>
                <a:latin typeface="微软雅黑" panose="020B0503020204020204" pitchFamily="34" charset="-122"/>
                <a:ea typeface="微软雅黑" panose="020B0503020204020204" pitchFamily="34" charset="-122"/>
              </a:rPr>
              <a:t>码牛学院</a:t>
            </a:r>
            <a:r>
              <a:rPr lang="en-US" altLang="zh-CN" sz="4800" dirty="0">
                <a:solidFill>
                  <a:srgbClr val="EB5F56"/>
                </a:solidFill>
                <a:latin typeface="微软雅黑" panose="020B0503020204020204" pitchFamily="34" charset="-122"/>
                <a:ea typeface="微软雅黑" panose="020B0503020204020204" pitchFamily="34" charset="-122"/>
              </a:rPr>
              <a:t>Android</a:t>
            </a:r>
            <a:r>
              <a:rPr lang="zh-CN" sz="4800" dirty="0">
                <a:solidFill>
                  <a:srgbClr val="EB5F56"/>
                </a:solidFill>
                <a:latin typeface="微软雅黑" panose="020B0503020204020204" pitchFamily="34" charset="-122"/>
                <a:ea typeface="微软雅黑" panose="020B0503020204020204" pitchFamily="34" charset="-122"/>
              </a:rPr>
              <a:t>讲师介绍</a:t>
            </a:r>
            <a:endParaRPr lang="zh-CN" sz="4800" dirty="0">
              <a:solidFill>
                <a:srgbClr val="EB5F56"/>
              </a:solidFill>
              <a:latin typeface="微软雅黑" panose="020B0503020204020204" pitchFamily="34" charset="-122"/>
              <a:ea typeface="微软雅黑" panose="020B0503020204020204" pitchFamily="34" charset="-122"/>
            </a:endParaRPr>
          </a:p>
        </p:txBody>
      </p:sp>
      <p:pic>
        <p:nvPicPr>
          <p:cNvPr id="2" name="图片 1" descr="david"/>
          <p:cNvPicPr>
            <a:picLocks noChangeAspect="1"/>
          </p:cNvPicPr>
          <p:nvPr/>
        </p:nvPicPr>
        <p:blipFill>
          <a:blip r:embed="rId1"/>
          <a:stretch>
            <a:fillRect/>
          </a:stretch>
        </p:blipFill>
        <p:spPr>
          <a:xfrm>
            <a:off x="2286635" y="1179830"/>
            <a:ext cx="2023110" cy="1718945"/>
          </a:xfrm>
          <a:prstGeom prst="rect">
            <a:avLst/>
          </a:prstGeom>
        </p:spPr>
      </p:pic>
      <p:sp>
        <p:nvSpPr>
          <p:cNvPr id="5" name="文本框 4"/>
          <p:cNvSpPr txBox="1"/>
          <p:nvPr/>
        </p:nvSpPr>
        <p:spPr>
          <a:xfrm>
            <a:off x="2239010" y="3136900"/>
            <a:ext cx="2351405" cy="308229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David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复旦大学工程硕士，</a:t>
            </a:r>
            <a:r>
              <a:rPr lang="zh-CN"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Oppo</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资深研发工程师，网易特邀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专注技术十年，产品控、代码控，拥有丰富的项目经验，主持研发了多个成功上线的大型互联网项目。热爱互联网，热衷于各种Android底层技术，精通NDK  架构和前端开发，擅长移动互联网高并发、可维护性架构设计，有丰富的实战经验。愿意和他人分享自己对技术的理解和感悟，讲课逻辑清晰，生动幽默</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sp>
        <p:nvSpPr>
          <p:cNvPr id="6" name="文本框 5"/>
          <p:cNvSpPr txBox="1"/>
          <p:nvPr/>
        </p:nvSpPr>
        <p:spPr>
          <a:xfrm>
            <a:off x="8562340" y="3131820"/>
            <a:ext cx="2351405" cy="231267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River</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《Android开发入门与实战第二版》作者之一</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，《NFC：Arduino、Android与PhoneGap近场通信》译者，国内首批</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开发，曾任职于银联，华夏幸福等知名公司，擅长项目重构，架构，以及性能优化，拥有多年的项目开发以及管理经验，原网易特邀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讲师。授课风格幽默风趣，有激情，注重站在学员的角度考虑问题。</a:t>
            </a:r>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9" name="图片 8" descr="river"/>
          <p:cNvPicPr>
            <a:picLocks noChangeAspect="1"/>
          </p:cNvPicPr>
          <p:nvPr/>
        </p:nvPicPr>
        <p:blipFill>
          <a:blip r:embed="rId2"/>
          <a:stretch>
            <a:fillRect/>
          </a:stretch>
        </p:blipFill>
        <p:spPr>
          <a:xfrm>
            <a:off x="8562340" y="1178560"/>
            <a:ext cx="2284095" cy="1711960"/>
          </a:xfrm>
          <a:prstGeom prst="rect">
            <a:avLst/>
          </a:prstGeom>
        </p:spPr>
      </p:pic>
      <p:sp>
        <p:nvSpPr>
          <p:cNvPr id="11" name="文本框 10"/>
          <p:cNvSpPr txBox="1"/>
          <p:nvPr/>
        </p:nvSpPr>
        <p:spPr>
          <a:xfrm>
            <a:off x="5420995" y="3131820"/>
            <a:ext cx="2351405" cy="1974215"/>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Zee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中南大学计算机信息专业毕业，前新浪架构师，58同城项目负责人。8年Android行业从业经验，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丰富的项目研发以及管理经验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网易特邀Android讲师，对架构方面有深入的研究。</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授课激情有活力，能耐心帮助学员解决项目中遇到的问题。</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12" name="图片 11"/>
          <p:cNvPicPr>
            <a:picLocks noChangeAspect="1"/>
          </p:cNvPicPr>
          <p:nvPr/>
        </p:nvPicPr>
        <p:blipFill>
          <a:blip r:embed="rId3"/>
          <a:stretch>
            <a:fillRect/>
          </a:stretch>
        </p:blipFill>
        <p:spPr>
          <a:xfrm>
            <a:off x="5622290" y="1180465"/>
            <a:ext cx="1868170" cy="1718945"/>
          </a:xfrm>
          <a:prstGeom prst="rect">
            <a:avLst/>
          </a:prstGeom>
        </p:spPr>
      </p:pic>
      <p:sp>
        <p:nvSpPr>
          <p:cNvPr id="8" name="FLYING IMPRESSION FID FEIZHAO    qq:1964271550"/>
          <p:cNvSpPr txBox="1"/>
          <p:nvPr/>
        </p:nvSpPr>
        <p:spPr>
          <a:xfrm>
            <a:off x="1434465" y="6491605"/>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联系我们</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281170" y="4910455"/>
            <a:ext cx="3456305" cy="650240"/>
          </a:xfrm>
          <a:prstGeom prst="rect">
            <a:avLst/>
          </a:prstGeom>
          <a:noFill/>
        </p:spPr>
        <p:txBody>
          <a:bodyPr wrap="square" rtlCol="0">
            <a:spAutoFit/>
          </a:bodyPr>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叮当老师微信</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叮当老师</a:t>
            </a:r>
            <a:r>
              <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rPr>
              <a:t>QQ:1979846055</a:t>
            </a:r>
            <a:endPar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8" name="FLYING IMPRESSION FID FEIZHAO    qq:1964271550"/>
          <p:cNvSpPr txBox="1"/>
          <p:nvPr/>
        </p:nvSpPr>
        <p:spPr>
          <a:xfrm>
            <a:off x="488950" y="6250940"/>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pic>
        <p:nvPicPr>
          <p:cNvPr id="2" name="图片 1" descr="叮当老师"/>
          <p:cNvPicPr>
            <a:picLocks noChangeAspect="1"/>
          </p:cNvPicPr>
          <p:nvPr/>
        </p:nvPicPr>
        <p:blipFill>
          <a:blip r:embed="rId1"/>
          <a:stretch>
            <a:fillRect/>
          </a:stretch>
        </p:blipFill>
        <p:spPr>
          <a:xfrm>
            <a:off x="4667250" y="2000250"/>
            <a:ext cx="2857500" cy="285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52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ppt_x</p:attrName>
                                        </p:attrNameLst>
                                      </p:cBhvr>
                                      <p:tavLst>
                                        <p:tav tm="0">
                                          <p:val>
                                            <p:fltVal val="0.5"/>
                                          </p:val>
                                        </p:tav>
                                        <p:tav tm="100000">
                                          <p:val>
                                            <p:strVal val="#ppt_x"/>
                                          </p:val>
                                        </p:tav>
                                      </p:tavLst>
                                    </p:anim>
                                    <p:anim calcmode="lin" valueType="num">
                                      <p:cBhvr>
                                        <p:cTn id="15" dur="2000" fill="hold"/>
                                        <p:tgtEl>
                                          <p:spTgt spid="6"/>
                                        </p:tgtEl>
                                        <p:attrNameLst>
                                          <p:attrName>ppt_y</p:attrName>
                                        </p:attrNameLst>
                                      </p:cBhvr>
                                      <p:tavLst>
                                        <p:tav tm="0">
                                          <p:val>
                                            <p:fltVal val="0.5"/>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custDataLst>
              <p:tags r:id="rId2"/>
            </p:custDataLst>
          </p:nvPr>
        </p:nvSpPr>
        <p:spPr>
          <a:xfrm>
            <a:off x="4404892" y="3722779"/>
            <a:ext cx="4644156" cy="284480"/>
          </a:xfrm>
          <a:prstGeom prst="rect">
            <a:avLst/>
          </a:prstGeom>
          <a:noFill/>
        </p:spPr>
        <p:txBody>
          <a:bodyPr wrap="square" rtlCol="0">
            <a:spAutoFit/>
          </a:bodyPr>
          <a:lstStyle/>
          <a:p>
            <a:pPr>
              <a:lnSpc>
                <a:spcPct val="120000"/>
              </a:lnSpc>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码牛学院</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用代码码出牛逼人生</a:t>
            </a:r>
            <a:endParaRPr lang="zh-CN" altLang="en-US" sz="1050" dirty="0">
              <a:solidFill>
                <a:srgbClr val="E7E6E6">
                  <a:lumMod val="25000"/>
                </a:srgb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851660" y="2153285"/>
            <a:ext cx="23368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2644775" y="1870710"/>
            <a:ext cx="7426960" cy="1014730"/>
          </a:xfrm>
          <a:prstGeom prst="rect">
            <a:avLst/>
          </a:prstGeom>
          <a:noFill/>
        </p:spPr>
        <p:txBody>
          <a:bodyPr wrap="square" rtlCol="0">
            <a:spAutoFit/>
          </a:bodyPr>
          <a:lstStyle/>
          <a:p>
            <a:r>
              <a:rPr lang="zh-CN" sz="3200" b="1" dirty="0">
                <a:solidFill>
                  <a:srgbClr val="364555"/>
                </a:solidFill>
                <a:latin typeface="微软雅黑" panose="020B0503020204020204" pitchFamily="34" charset="-122"/>
                <a:ea typeface="微软雅黑" panose="020B0503020204020204" pitchFamily="34" charset="-122"/>
              </a:rPr>
              <a:t>超大型项目的终极架构</a:t>
            </a:r>
            <a:endParaRPr lang="zh-CN" sz="3200" b="1" dirty="0">
              <a:solidFill>
                <a:srgbClr val="364555"/>
              </a:solidFill>
              <a:latin typeface="微软雅黑" panose="020B0503020204020204" pitchFamily="34" charset="-122"/>
              <a:ea typeface="微软雅黑" panose="020B0503020204020204" pitchFamily="34" charset="-122"/>
            </a:endParaRPr>
          </a:p>
          <a:p>
            <a:r>
              <a:rPr lang="zh-CN" altLang="en-US" sz="2800" b="1" dirty="0">
                <a:solidFill>
                  <a:srgbClr val="364555"/>
                </a:solidFill>
                <a:latin typeface="微软雅黑" panose="020B0503020204020204" pitchFamily="34" charset="-122"/>
                <a:ea typeface="微软雅黑" panose="020B0503020204020204" pitchFamily="34" charset="-122"/>
                <a:sym typeface="+mn-ea"/>
              </a:rPr>
              <a:t>窥探阿里</a:t>
            </a:r>
            <a:r>
              <a:rPr lang="en-US" altLang="zh-CN" sz="2800" b="1" dirty="0">
                <a:solidFill>
                  <a:srgbClr val="364555"/>
                </a:solidFill>
                <a:latin typeface="微软雅黑" panose="020B0503020204020204" pitchFamily="34" charset="-122"/>
                <a:ea typeface="微软雅黑" panose="020B0503020204020204" pitchFamily="34" charset="-122"/>
                <a:sym typeface="+mn-ea"/>
              </a:rPr>
              <a:t>ARouter</a:t>
            </a:r>
            <a:r>
              <a:rPr lang="zh-CN" altLang="en-US" sz="2800" b="1" dirty="0">
                <a:solidFill>
                  <a:srgbClr val="364555"/>
                </a:solidFill>
                <a:latin typeface="微软雅黑" panose="020B0503020204020204" pitchFamily="34" charset="-122"/>
                <a:ea typeface="微软雅黑" panose="020B0503020204020204" pitchFamily="34" charset="-122"/>
                <a:sym typeface="+mn-ea"/>
              </a:rPr>
              <a:t>组件化</a:t>
            </a:r>
            <a:r>
              <a:rPr lang="zh-CN" altLang="en-US" sz="2800" b="1" dirty="0">
                <a:solidFill>
                  <a:srgbClr val="364555"/>
                </a:solidFill>
                <a:latin typeface="微软雅黑" panose="020B0503020204020204" pitchFamily="34" charset="-122"/>
                <a:ea typeface="微软雅黑" panose="020B0503020204020204" pitchFamily="34" charset="-122"/>
                <a:sym typeface="+mn-ea"/>
              </a:rPr>
              <a:t>路由框架的原理</a:t>
            </a:r>
            <a:endParaRPr lang="zh-CN" altLang="en-US" sz="2800" b="1" dirty="0">
              <a:solidFill>
                <a:srgbClr val="364555"/>
              </a:solidFill>
              <a:latin typeface="微软雅黑" panose="020B0503020204020204" pitchFamily="34" charset="-122"/>
              <a:ea typeface="微软雅黑" panose="020B0503020204020204" pitchFamily="34" charset="-122"/>
              <a:sym typeface="+mn-ea"/>
            </a:endParaRPr>
          </a:p>
        </p:txBody>
      </p:sp>
      <p:sp>
        <p:nvSpPr>
          <p:cNvPr id="64" name="FLYING IMPRESSION FID FEIZHAO    qq:1964271550"/>
          <p:cNvSpPr txBox="1"/>
          <p:nvPr>
            <p:custDataLst>
              <p:tags r:id="rId2"/>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2621280" cy="829945"/>
          </a:xfrm>
          <a:prstGeom prst="rect">
            <a:avLst/>
          </a:prstGeom>
          <a:noFill/>
        </p:spPr>
        <p:txBody>
          <a:bodyPr wrap="none" rtlCol="0">
            <a:spAutoFit/>
          </a:bodyPr>
          <a:p>
            <a:r>
              <a:rPr lang="zh-CN" sz="4800" dirty="0">
                <a:solidFill>
                  <a:srgbClr val="EB5F56"/>
                </a:solidFill>
                <a:latin typeface="微软雅黑" panose="020B0503020204020204" pitchFamily="34" charset="-122"/>
                <a:ea typeface="微软雅黑" panose="020B0503020204020204" pitchFamily="34" charset="-122"/>
              </a:rPr>
              <a:t>今晚课题</a:t>
            </a:r>
            <a:endParaRPr lang="zh-CN" sz="4800" dirty="0">
              <a:solidFill>
                <a:srgbClr val="EB5F56"/>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535093" y="4598036"/>
            <a:ext cx="2152650" cy="306705"/>
          </a:xfrm>
          <a:prstGeom prst="rect">
            <a:avLst/>
          </a:prstGeom>
          <a:noFill/>
        </p:spPr>
        <p:txBody>
          <a:bodyPr wrap="none" rtlCol="0">
            <a:spAutoFit/>
          </a:bodyPr>
          <a:p>
            <a:r>
              <a:rPr lang="zh-CN" altLang="en-US" sz="1400" b="1"/>
              <a:t>视频资料加叮当老师微信</a:t>
            </a:r>
            <a:endParaRPr lang="zh-CN" altLang="en-US" sz="1400" b="1"/>
          </a:p>
        </p:txBody>
      </p:sp>
      <p:pic>
        <p:nvPicPr>
          <p:cNvPr id="19" name="图片 18" descr="瑶瑶老师微信"/>
          <p:cNvPicPr>
            <a:picLocks noChangeAspect="1"/>
          </p:cNvPicPr>
          <p:nvPr/>
        </p:nvPicPr>
        <p:blipFill>
          <a:blip r:embed="rId3"/>
          <a:stretch>
            <a:fillRect/>
          </a:stretch>
        </p:blipFill>
        <p:spPr>
          <a:xfrm>
            <a:off x="5006513" y="2968626"/>
            <a:ext cx="1729105" cy="1539240"/>
          </a:xfrm>
          <a:prstGeom prst="rect">
            <a:avLst/>
          </a:prstGeom>
        </p:spPr>
      </p:pic>
      <p:pic>
        <p:nvPicPr>
          <p:cNvPr id="20" name="图片 19" descr="叮当老师"/>
          <p:cNvPicPr>
            <a:picLocks noChangeAspect="1"/>
          </p:cNvPicPr>
          <p:nvPr/>
        </p:nvPicPr>
        <p:blipFill>
          <a:blip r:embed="rId4"/>
          <a:stretch>
            <a:fillRect/>
          </a:stretch>
        </p:blipFill>
        <p:spPr>
          <a:xfrm>
            <a:off x="2775123" y="2901951"/>
            <a:ext cx="1672590" cy="1672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2" grpId="1"/>
      <p:bldP spid="64"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FLYING IMPRESSION FID FEIZHAO    qq:1964271550"/>
          <p:cNvGrpSpPr/>
          <p:nvPr>
            <p:custDataLst>
              <p:tags r:id="rId1"/>
            </p:custDataLst>
          </p:nvPr>
        </p:nvGrpSpPr>
        <p:grpSpPr>
          <a:xfrm>
            <a:off x="2374208" y="2448272"/>
            <a:ext cx="7347585" cy="678574"/>
            <a:chOff x="1878908" y="2616819"/>
            <a:chExt cx="7347585" cy="678574"/>
          </a:xfrm>
        </p:grpSpPr>
        <p:sp>
          <p:nvSpPr>
            <p:cNvPr id="26"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txBox="1"/>
            <p:nvPr/>
          </p:nvSpPr>
          <p:spPr>
            <a:xfrm>
              <a:off x="2633288" y="2724134"/>
              <a:ext cx="6593205" cy="460375"/>
            </a:xfrm>
            <a:prstGeom prst="rect">
              <a:avLst/>
            </a:prstGeom>
            <a:noFill/>
          </p:spPr>
          <p:txBody>
            <a:bodyPr wrap="square" rtlCol="0">
              <a:spAutoFit/>
            </a:bodyPr>
            <a:lstStyle/>
            <a:p>
              <a:r>
                <a:rPr lang="zh-CN" altLang="en-US" sz="2400" dirty="0">
                  <a:solidFill>
                    <a:srgbClr val="EB5F56"/>
                  </a:solidFill>
                  <a:latin typeface="微软雅黑" panose="020B0503020204020204" pitchFamily="34" charset="-122"/>
                  <a:ea typeface="微软雅黑" panose="020B0503020204020204" pitchFamily="34" charset="-122"/>
                </a:rPr>
                <a:t>什么是组件化？为什么要去将项目组件化开发</a:t>
              </a:r>
              <a:endParaRPr lang="zh-CN" altLang="en-US" sz="2400" dirty="0">
                <a:solidFill>
                  <a:srgbClr val="EB5F56"/>
                </a:solidFill>
                <a:latin typeface="微软雅黑" panose="020B0503020204020204" pitchFamily="34" charset="-122"/>
                <a:ea typeface="微软雅黑" panose="020B0503020204020204" pitchFamily="34" charset="-122"/>
              </a:endParaRPr>
            </a:p>
          </p:txBody>
        </p:sp>
      </p:grpSp>
      <p:grpSp>
        <p:nvGrpSpPr>
          <p:cNvPr id="33" name="FLYING IMPRESSION FID FEIZHAO    qq:1964271550"/>
          <p:cNvGrpSpPr/>
          <p:nvPr>
            <p:custDataLst>
              <p:tags r:id="rId2"/>
            </p:custDataLst>
          </p:nvPr>
        </p:nvGrpSpPr>
        <p:grpSpPr>
          <a:xfrm>
            <a:off x="2374208" y="4351932"/>
            <a:ext cx="5347335" cy="678574"/>
            <a:chOff x="1878908" y="4239809"/>
            <a:chExt cx="5347335" cy="678574"/>
          </a:xfrm>
        </p:grpSpPr>
        <p:sp>
          <p:nvSpPr>
            <p:cNvPr id="3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2633288" y="4330614"/>
              <a:ext cx="4592955" cy="460375"/>
            </a:xfrm>
            <a:prstGeom prst="rect">
              <a:avLst/>
            </a:prstGeom>
            <a:noFill/>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rPr>
                <a:t>阿里ARouter框架的原理解析</a:t>
              </a:r>
              <a:endParaRPr lang="zh-CN" altLang="en-US" sz="2400" dirty="0">
                <a:solidFill>
                  <a:srgbClr val="364555"/>
                </a:solidFill>
                <a:latin typeface="微软雅黑" panose="020B0503020204020204" pitchFamily="34" charset="-122"/>
                <a:ea typeface="微软雅黑" panose="020B0503020204020204" pitchFamily="34" charset="-122"/>
              </a:endParaRPr>
            </a:p>
          </p:txBody>
        </p:sp>
      </p:grpSp>
      <p:grpSp>
        <p:nvGrpSpPr>
          <p:cNvPr id="43" name="FLYING IMPRESSION FID FEIZHAO    qq:1964271550"/>
          <p:cNvGrpSpPr/>
          <p:nvPr>
            <p:custDataLst>
              <p:tags r:id="rId3"/>
            </p:custDataLst>
          </p:nvPr>
        </p:nvGrpSpPr>
        <p:grpSpPr>
          <a:xfrm>
            <a:off x="2373995" y="3399502"/>
            <a:ext cx="5816600" cy="678574"/>
            <a:chOff x="7196185" y="2616819"/>
            <a:chExt cx="5816600" cy="678574"/>
          </a:xfrm>
        </p:grpSpPr>
        <p:sp>
          <p:nvSpPr>
            <p:cNvPr id="44"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7950565" y="2724134"/>
              <a:ext cx="5062220" cy="460375"/>
            </a:xfrm>
            <a:prstGeom prst="rect">
              <a:avLst/>
            </a:prstGeom>
            <a:noFill/>
          </p:spPr>
          <p:txBody>
            <a:bodyPr wrap="square" rtlCol="0">
              <a:spAutoFit/>
            </a:bodyPr>
            <a:lstStyle/>
            <a:p>
              <a:r>
                <a:rPr lang="zh-CN" sz="2400" dirty="0">
                  <a:solidFill>
                    <a:srgbClr val="FCB030"/>
                  </a:solidFill>
                  <a:latin typeface="微软雅黑" panose="020B0503020204020204" pitchFamily="34" charset="-122"/>
                  <a:ea typeface="微软雅黑" panose="020B0503020204020204" pitchFamily="34" charset="-122"/>
                </a:rPr>
                <a:t>组件化开发中路由框架究竟是什么？</a:t>
              </a:r>
              <a:endParaRPr lang="zh-CN" sz="2400" dirty="0">
                <a:solidFill>
                  <a:srgbClr val="FCB030"/>
                </a:solidFill>
                <a:latin typeface="微软雅黑" panose="020B0503020204020204" pitchFamily="34" charset="-122"/>
                <a:ea typeface="微软雅黑" panose="020B0503020204020204" pitchFamily="34" charset="-122"/>
              </a:endParaRPr>
            </a:p>
          </p:txBody>
        </p:sp>
      </p:grpSp>
      <p:grpSp>
        <p:nvGrpSpPr>
          <p:cNvPr id="46" name="FLYING IMPRESSION FID FEIZHAO    qq:1964271550"/>
          <p:cNvGrpSpPr/>
          <p:nvPr>
            <p:custDataLst>
              <p:tags r:id="rId4"/>
            </p:custDataLst>
          </p:nvPr>
        </p:nvGrpSpPr>
        <p:grpSpPr>
          <a:xfrm>
            <a:off x="2373995" y="5306337"/>
            <a:ext cx="5500370" cy="678574"/>
            <a:chOff x="7196185" y="4239809"/>
            <a:chExt cx="5500370" cy="678574"/>
          </a:xfrm>
        </p:grpSpPr>
        <p:sp>
          <p:nvSpPr>
            <p:cNvPr id="47" name="FLYING IMPRESSION FID FEIZHAO    qq:1964271550"/>
            <p:cNvSpPr>
              <a:spLocks noChangeArrowheads="1"/>
            </p:cNvSpPr>
            <p:nvPr/>
          </p:nvSpPr>
          <p:spPr bwMode="auto">
            <a:xfrm>
              <a:off x="7196185" y="4239809"/>
              <a:ext cx="678574" cy="678574"/>
            </a:xfrm>
            <a:prstGeom prst="roundRect">
              <a:avLst/>
            </a:prstGeom>
            <a:solidFill>
              <a:srgbClr val="33C3AB"/>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7950565" y="4347124"/>
              <a:ext cx="4745990" cy="460375"/>
            </a:xfrm>
            <a:prstGeom prst="rect">
              <a:avLst/>
            </a:prstGeom>
            <a:noFill/>
          </p:spPr>
          <p:txBody>
            <a:bodyPr wrap="square" rtlCol="0">
              <a:spAutoFit/>
            </a:bodyPr>
            <a:lstStyle/>
            <a:p>
              <a:r>
                <a:rPr lang="en-US" altLang="zh-CN" sz="2400" dirty="0">
                  <a:solidFill>
                    <a:srgbClr val="33C3AB"/>
                  </a:solidFill>
                  <a:latin typeface="微软雅黑" panose="020B0503020204020204" pitchFamily="34" charset="-122"/>
                  <a:ea typeface="微软雅黑" panose="020B0503020204020204" pitchFamily="34" charset="-122"/>
                </a:rPr>
                <a:t>APT</a:t>
              </a:r>
              <a:r>
                <a:rPr lang="zh-CN" altLang="en-US" sz="2400" dirty="0">
                  <a:solidFill>
                    <a:srgbClr val="33C3AB"/>
                  </a:solidFill>
                  <a:latin typeface="微软雅黑" panose="020B0503020204020204" pitchFamily="34" charset="-122"/>
                  <a:ea typeface="微软雅黑" panose="020B0503020204020204" pitchFamily="34" charset="-122"/>
                </a:rPr>
                <a:t>技术实现手写Arouter框架</a:t>
              </a:r>
              <a:endParaRPr lang="en-US" altLang="zh-CN" sz="2400" dirty="0">
                <a:solidFill>
                  <a:srgbClr val="33C3AB"/>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strVal val="4*#ppt_w"/>
                                          </p:val>
                                        </p:tav>
                                        <p:tav tm="100000">
                                          <p:val>
                                            <p:strVal val="#ppt_w"/>
                                          </p:val>
                                        </p:tav>
                                      </p:tavLst>
                                    </p:anim>
                                    <p:anim calcmode="lin" valueType="num">
                                      <p:cBhvr>
                                        <p:cTn id="57"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p:cTn id="62" dur="500" fill="hold"/>
                                        <p:tgtEl>
                                          <p:spTgt spid="43"/>
                                        </p:tgtEl>
                                        <p:attrNameLst>
                                          <p:attrName>ppt_w</p:attrName>
                                        </p:attrNameLst>
                                      </p:cBhvr>
                                      <p:tavLst>
                                        <p:tav tm="0">
                                          <p:val>
                                            <p:strVal val="4*#ppt_w"/>
                                          </p:val>
                                        </p:tav>
                                        <p:tav tm="100000">
                                          <p:val>
                                            <p:strVal val="#ppt_w"/>
                                          </p:val>
                                        </p:tav>
                                      </p:tavLst>
                                    </p:anim>
                                    <p:anim calcmode="lin" valueType="num">
                                      <p:cBhvr>
                                        <p:cTn id="63"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strVal val="4*#ppt_w"/>
                                          </p:val>
                                        </p:tav>
                                        <p:tav tm="100000">
                                          <p:val>
                                            <p:strVal val="#ppt_w"/>
                                          </p:val>
                                        </p:tav>
                                      </p:tavLst>
                                    </p:anim>
                                    <p:anim calcmode="lin" valueType="num">
                                      <p:cBhvr>
                                        <p:cTn id="69" dur="500" fill="hold"/>
                                        <p:tgtEl>
                                          <p:spTgt spid="33"/>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32"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4*#ppt_w"/>
                                          </p:val>
                                        </p:tav>
                                        <p:tav tm="100000">
                                          <p:val>
                                            <p:strVal val="#ppt_w"/>
                                          </p:val>
                                        </p:tav>
                                      </p:tavLst>
                                    </p:anim>
                                    <p:anim calcmode="lin" valueType="num">
                                      <p:cBhvr>
                                        <p:cTn id="75"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9" grpId="0"/>
      <p:bldP spid="37" grpId="0" bldLvl="0" animBg="1"/>
      <p:bldP spid="38" grpId="0" bldLvl="0" animBg="1"/>
      <p:bldP spid="39" grpId="0" bldLvl="0" animBg="1"/>
      <p:bldP spid="40" grpId="0" bldLvl="0" animBg="1"/>
      <p:bldP spid="4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125006" y="261476"/>
            <a:ext cx="1960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什么是组件化？</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8" name="图片 7"/>
          <p:cNvPicPr>
            <a:picLocks noChangeAspect="1"/>
          </p:cNvPicPr>
          <p:nvPr/>
        </p:nvPicPr>
        <p:blipFill>
          <a:blip r:embed="rId1"/>
          <a:stretch>
            <a:fillRect/>
          </a:stretch>
        </p:blipFill>
        <p:spPr>
          <a:xfrm>
            <a:off x="1132205" y="991870"/>
            <a:ext cx="10252075" cy="5669915"/>
          </a:xfrm>
          <a:prstGeom prst="rect">
            <a:avLst/>
          </a:prstGeom>
        </p:spPr>
      </p:pic>
      <p:pic>
        <p:nvPicPr>
          <p:cNvPr id="58" name="图片 57" descr="maniulogo"/>
          <p:cNvPicPr>
            <a:picLocks noChangeAspect="1"/>
          </p:cNvPicPr>
          <p:nvPr/>
        </p:nvPicPr>
        <p:blipFill>
          <a:blip r:embed="rId2"/>
          <a:stretch>
            <a:fillRect/>
          </a:stretch>
        </p:blipFill>
        <p:spPr>
          <a:xfrm>
            <a:off x="10289540" y="137160"/>
            <a:ext cx="1595120" cy="5232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236006" y="261476"/>
            <a:ext cx="373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组件化和单一模块项目结构对比</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pic>
        <p:nvPicPr>
          <p:cNvPr id="2" name="图片 -2147482619" descr="IMG_256"/>
          <p:cNvPicPr>
            <a:picLocks noChangeAspect="1"/>
          </p:cNvPicPr>
          <p:nvPr/>
        </p:nvPicPr>
        <p:blipFill>
          <a:blip r:embed="rId2"/>
          <a:stretch>
            <a:fillRect/>
          </a:stretch>
        </p:blipFill>
        <p:spPr>
          <a:xfrm>
            <a:off x="1991360" y="1501140"/>
            <a:ext cx="3769995" cy="4640580"/>
          </a:xfrm>
          <a:prstGeom prst="rect">
            <a:avLst/>
          </a:prstGeom>
          <a:noFill/>
          <a:ln w="9525">
            <a:noFill/>
          </a:ln>
        </p:spPr>
      </p:pic>
      <p:pic>
        <p:nvPicPr>
          <p:cNvPr id="3" name="图片 -2147482617" descr="IMG_256"/>
          <p:cNvPicPr>
            <a:picLocks noChangeAspect="1"/>
          </p:cNvPicPr>
          <p:nvPr/>
        </p:nvPicPr>
        <p:blipFill>
          <a:blip r:embed="rId3"/>
          <a:stretch>
            <a:fillRect/>
          </a:stretch>
        </p:blipFill>
        <p:spPr>
          <a:xfrm>
            <a:off x="6448425" y="1501140"/>
            <a:ext cx="4309110" cy="464058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2673" y="1763832"/>
            <a:ext cx="3810630" cy="1798835"/>
            <a:chOff x="1412673" y="1763832"/>
            <a:chExt cx="3810630" cy="1798835"/>
          </a:xfrm>
        </p:grpSpPr>
        <p:sp>
          <p:nvSpPr>
            <p:cNvPr id="15" name="FLYING IMPRESSION FID FEIZHAO    qq:1964271550"/>
            <p:cNvSpPr/>
            <p:nvPr/>
          </p:nvSpPr>
          <p:spPr bwMode="auto">
            <a:xfrm>
              <a:off x="1412673" y="2075724"/>
              <a:ext cx="3810630" cy="1486943"/>
            </a:xfrm>
            <a:prstGeom prst="rect">
              <a:avLst/>
            </a:prstGeom>
            <a:noFill/>
            <a:ln w="15875">
              <a:solidFill>
                <a:srgbClr val="FCB030"/>
              </a:solidFill>
              <a:prstDash val="solid"/>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dirty="0">
                <a:solidFill>
                  <a:srgbClr val="F46493"/>
                </a:solidFill>
                <a:latin typeface="微软雅黑" panose="020B0503020204020204" pitchFamily="34" charset="-122"/>
                <a:ea typeface="微软雅黑" panose="020B0503020204020204" pitchFamily="34" charset="-122"/>
              </a:endParaRPr>
            </a:p>
          </p:txBody>
        </p:sp>
        <p:sp>
          <p:nvSpPr>
            <p:cNvPr id="16" name="FLYING IMPRESSION FID FEIZHAO    qq:1964271550"/>
            <p:cNvSpPr/>
            <p:nvPr/>
          </p:nvSpPr>
          <p:spPr>
            <a:xfrm>
              <a:off x="2235525" y="1763832"/>
              <a:ext cx="2164927" cy="623779"/>
            </a:xfrm>
            <a:prstGeom prst="snip2DiagRect">
              <a:avLst/>
            </a:prstGeom>
            <a:solidFill>
              <a:srgbClr val="FCB0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8" name="FLYING IMPRESSION FID FEIZHAO    qq:1964271550"/>
            <p:cNvSpPr txBox="1"/>
            <p:nvPr/>
          </p:nvSpPr>
          <p:spPr>
            <a:xfrm>
              <a:off x="2463936" y="1891552"/>
              <a:ext cx="170810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编译速度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 name="FLYING IMPRESSION FID FEIZHAO    qq:1964271550"/>
            <p:cNvSpPr txBox="1"/>
            <p:nvPr/>
          </p:nvSpPr>
          <p:spPr>
            <a:xfrm>
              <a:off x="1481763" y="2559302"/>
              <a:ext cx="3672450"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我们可以按需测试单一模块极大的提升了我们的开发速度</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033572" y="1763832"/>
            <a:ext cx="3810630" cy="1798835"/>
            <a:chOff x="7033572" y="1763832"/>
            <a:chExt cx="3810630" cy="1798835"/>
          </a:xfrm>
        </p:grpSpPr>
        <p:sp>
          <p:nvSpPr>
            <p:cNvPr id="17" name="FLYING IMPRESSION FID FEIZHAO    qq:1964271550"/>
            <p:cNvSpPr/>
            <p:nvPr/>
          </p:nvSpPr>
          <p:spPr bwMode="auto">
            <a:xfrm>
              <a:off x="7033572" y="2075724"/>
              <a:ext cx="3810630" cy="1486943"/>
            </a:xfrm>
            <a:prstGeom prst="rect">
              <a:avLst/>
            </a:prstGeom>
            <a:noFill/>
            <a:ln w="15875">
              <a:solidFill>
                <a:srgbClr val="364555"/>
              </a:solidFill>
              <a:prstDash val="solid"/>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dirty="0">
                <a:solidFill>
                  <a:srgbClr val="F46493"/>
                </a:solidFill>
                <a:latin typeface="微软雅黑" panose="020B0503020204020204" pitchFamily="34" charset="-122"/>
                <a:ea typeface="微软雅黑" panose="020B0503020204020204" pitchFamily="34" charset="-122"/>
              </a:endParaRPr>
            </a:p>
          </p:txBody>
        </p:sp>
        <p:sp>
          <p:nvSpPr>
            <p:cNvPr id="18" name="FLYING IMPRESSION FID FEIZHAO    qq:1964271550"/>
            <p:cNvSpPr/>
            <p:nvPr/>
          </p:nvSpPr>
          <p:spPr>
            <a:xfrm>
              <a:off x="7856424" y="1763832"/>
              <a:ext cx="2164927" cy="623779"/>
            </a:xfrm>
            <a:prstGeom prst="snip2DiagRect">
              <a:avLst/>
            </a:prstGeom>
            <a:solidFill>
              <a:srgbClr val="3645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0" name="FLYING IMPRESSION FID FEIZHAO    qq:1964271550"/>
            <p:cNvSpPr txBox="1"/>
            <p:nvPr/>
          </p:nvSpPr>
          <p:spPr>
            <a:xfrm>
              <a:off x="8084835" y="1891552"/>
              <a:ext cx="170810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超级解耦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FLYING IMPRESSION FID FEIZHAO    qq:1964271550"/>
            <p:cNvSpPr txBox="1"/>
            <p:nvPr/>
          </p:nvSpPr>
          <p:spPr>
            <a:xfrm>
              <a:off x="7102662" y="2559302"/>
              <a:ext cx="3672450" cy="650240"/>
            </a:xfrm>
            <a:prstGeom prst="rect">
              <a:avLst/>
            </a:prstGeom>
            <a:noFill/>
          </p:spPr>
          <p:txBody>
            <a:bodyPr wrap="square" rtlCol="0">
              <a:spAutoFit/>
            </a:bodyPr>
            <a:lstStyle/>
            <a:p>
              <a:pPr algn="ct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极度的</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降低了</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模块之间的耦合，便于后期维护与更新</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412673" y="4011486"/>
            <a:ext cx="3810630" cy="1798836"/>
            <a:chOff x="1412673" y="4011486"/>
            <a:chExt cx="3810630" cy="1798836"/>
          </a:xfrm>
        </p:grpSpPr>
        <p:sp>
          <p:nvSpPr>
            <p:cNvPr id="19" name="FLYING IMPRESSION FID FEIZHAO    qq:1964271550"/>
            <p:cNvSpPr/>
            <p:nvPr/>
          </p:nvSpPr>
          <p:spPr bwMode="auto">
            <a:xfrm>
              <a:off x="1412673" y="4323379"/>
              <a:ext cx="3810630" cy="1486943"/>
            </a:xfrm>
            <a:prstGeom prst="rect">
              <a:avLst/>
            </a:prstGeom>
            <a:noFill/>
            <a:ln w="15875">
              <a:solidFill>
                <a:srgbClr val="EB5F56"/>
              </a:solidFill>
              <a:prstDash val="solid"/>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dirty="0">
                <a:solidFill>
                  <a:srgbClr val="F46493"/>
                </a:solidFill>
                <a:latin typeface="微软雅黑" panose="020B0503020204020204" pitchFamily="34" charset="-122"/>
                <a:ea typeface="微软雅黑" panose="020B0503020204020204" pitchFamily="34" charset="-122"/>
              </a:endParaRPr>
            </a:p>
          </p:txBody>
        </p:sp>
        <p:sp>
          <p:nvSpPr>
            <p:cNvPr id="25" name="FLYING IMPRESSION FID FEIZHAO    qq:1964271550"/>
            <p:cNvSpPr/>
            <p:nvPr/>
          </p:nvSpPr>
          <p:spPr>
            <a:xfrm>
              <a:off x="2235525" y="4011486"/>
              <a:ext cx="2164927" cy="623779"/>
            </a:xfrm>
            <a:prstGeom prst="snip2DiagRect">
              <a:avLst/>
            </a:prstGeom>
            <a:solidFill>
              <a:srgbClr val="EB5F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3" name="FLYING IMPRESSION FID FEIZHAO    qq:1964271550"/>
            <p:cNvSpPr txBox="1"/>
            <p:nvPr/>
          </p:nvSpPr>
          <p:spPr>
            <a:xfrm>
              <a:off x="2463936" y="4161664"/>
              <a:ext cx="170810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功能重用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FLYING IMPRESSION FID FEIZHAO    qq:1964271550"/>
            <p:cNvSpPr txBox="1"/>
            <p:nvPr/>
          </p:nvSpPr>
          <p:spPr>
            <a:xfrm>
              <a:off x="1481763" y="4829414"/>
              <a:ext cx="3672450"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某一块的功能在另外的组件化项目中使用只需要单独依赖这一模块即可</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7033572" y="4011486"/>
            <a:ext cx="3810630" cy="1798836"/>
            <a:chOff x="7033572" y="4011486"/>
            <a:chExt cx="3810630" cy="1798836"/>
          </a:xfrm>
        </p:grpSpPr>
        <p:sp>
          <p:nvSpPr>
            <p:cNvPr id="26" name="FLYING IMPRESSION FID FEIZHAO    qq:1964271550"/>
            <p:cNvSpPr/>
            <p:nvPr/>
          </p:nvSpPr>
          <p:spPr bwMode="auto">
            <a:xfrm>
              <a:off x="7033572" y="4323379"/>
              <a:ext cx="3810630" cy="1486943"/>
            </a:xfrm>
            <a:prstGeom prst="rect">
              <a:avLst/>
            </a:prstGeom>
            <a:noFill/>
            <a:ln w="15875">
              <a:solidFill>
                <a:srgbClr val="33C3AB"/>
              </a:solidFill>
              <a:prstDash val="solid"/>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dirty="0">
                <a:solidFill>
                  <a:srgbClr val="F46493"/>
                </a:solidFill>
                <a:latin typeface="微软雅黑" panose="020B0503020204020204" pitchFamily="34" charset="-122"/>
                <a:ea typeface="微软雅黑" panose="020B0503020204020204" pitchFamily="34" charset="-122"/>
              </a:endParaRPr>
            </a:p>
          </p:txBody>
        </p:sp>
        <p:sp>
          <p:nvSpPr>
            <p:cNvPr id="27" name="FLYING IMPRESSION FID FEIZHAO    qq:1964271550"/>
            <p:cNvSpPr/>
            <p:nvPr/>
          </p:nvSpPr>
          <p:spPr>
            <a:xfrm>
              <a:off x="7856424" y="4011486"/>
              <a:ext cx="2164927" cy="623779"/>
            </a:xfrm>
            <a:prstGeom prst="snip2DiagRect">
              <a:avLst/>
            </a:prstGeom>
            <a:solidFill>
              <a:srgbClr val="33C3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42" name="FLYING IMPRESSION FID FEIZHAO    qq:1964271550"/>
            <p:cNvSpPr txBox="1"/>
            <p:nvPr/>
          </p:nvSpPr>
          <p:spPr>
            <a:xfrm>
              <a:off x="8084835" y="4161664"/>
              <a:ext cx="1708105" cy="39878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便于团队开发</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3" name="FLYING IMPRESSION FID FEIZHAO    qq:1964271550"/>
            <p:cNvSpPr txBox="1"/>
            <p:nvPr/>
          </p:nvSpPr>
          <p:spPr>
            <a:xfrm>
              <a:off x="7102662" y="4829414"/>
              <a:ext cx="3672450"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组件化架构是团队开发必然会选择的一种开发方式，它能有效的使团队更好的协作</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LYING IMPRESSION FID FEIZHAO    qq:1964271550"/>
          <p:cNvSpPr txBox="1"/>
          <p:nvPr/>
        </p:nvSpPr>
        <p:spPr>
          <a:xfrm>
            <a:off x="4744006" y="261476"/>
            <a:ext cx="2722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它能给我们带来什么？</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9"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LYING IMPRESSION FID FEIZHAO    qq:1964271550"/>
          <p:cNvSpPr txBox="1"/>
          <p:nvPr/>
        </p:nvSpPr>
        <p:spPr>
          <a:xfrm>
            <a:off x="4490006" y="261476"/>
            <a:ext cx="3230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组件化开发要注意的几个点</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9"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307590" y="1916430"/>
            <a:ext cx="6663055" cy="575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571500" indent="-571500" algn="l" fontAlgn="auto">
              <a:buFont typeface="Wingdings" panose="05000000000000000000" charset="0"/>
              <a:buChar char="u"/>
            </a:pP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要注意包名和资源文件命名冲突问题</a:t>
            </a:r>
            <a:endPar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endParaRPr>
          </a:p>
        </p:txBody>
      </p:sp>
      <p:sp>
        <p:nvSpPr>
          <p:cNvPr id="13" name="矩形 12"/>
          <p:cNvSpPr/>
          <p:nvPr/>
        </p:nvSpPr>
        <p:spPr>
          <a:xfrm>
            <a:off x="2307590" y="2677160"/>
            <a:ext cx="6663055" cy="575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571500" indent="-571500" algn="l" fontAlgn="auto">
              <a:buFont typeface="Wingdings" panose="05000000000000000000" charset="0"/>
              <a:buChar char="u"/>
            </a:pP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Gradle</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中的版本号的统一管理</a:t>
            </a:r>
            <a:endPar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endParaRPr>
          </a:p>
        </p:txBody>
      </p:sp>
      <p:sp>
        <p:nvSpPr>
          <p:cNvPr id="21" name="矩形 20"/>
          <p:cNvSpPr/>
          <p:nvPr/>
        </p:nvSpPr>
        <p:spPr>
          <a:xfrm>
            <a:off x="2310765" y="3430270"/>
            <a:ext cx="6663055" cy="575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571500" indent="-571500" algn="l" fontAlgn="auto">
              <a:buFont typeface="Wingdings" panose="05000000000000000000" charset="0"/>
              <a:buChar char="u"/>
            </a:pP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组件在</a:t>
            </a: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Application</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和</a:t>
            </a: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Library</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之间如何做到随意切换</a:t>
            </a:r>
            <a:endPar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endParaRPr>
          </a:p>
        </p:txBody>
      </p:sp>
      <p:sp>
        <p:nvSpPr>
          <p:cNvPr id="22" name="矩形 21"/>
          <p:cNvSpPr/>
          <p:nvPr/>
        </p:nvSpPr>
        <p:spPr>
          <a:xfrm>
            <a:off x="2310765" y="4191000"/>
            <a:ext cx="6663055" cy="575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571500" indent="-571500" algn="l" fontAlgn="auto">
              <a:buFont typeface="Wingdings" panose="05000000000000000000" charset="0"/>
              <a:buChar char="u"/>
            </a:pP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 AndroidManifest.xml</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文件的区分</a:t>
            </a:r>
            <a:endPar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endParaRPr>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 name="矩形 1"/>
          <p:cNvSpPr/>
          <p:nvPr/>
        </p:nvSpPr>
        <p:spPr>
          <a:xfrm>
            <a:off x="2313940" y="4970145"/>
            <a:ext cx="6663055" cy="575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571500" indent="-571500" algn="l" fontAlgn="auto">
              <a:buFont typeface="Wingdings" panose="05000000000000000000" charset="0"/>
              <a:buChar char="u"/>
            </a:pP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 </a:t>
            </a:r>
            <a:r>
              <a:rPr lang="en-US" dirty="0">
                <a:solidFill>
                  <a:schemeClr val="tx2"/>
                </a:solidFill>
                <a:effectLst/>
                <a:latin typeface="思源黑体 CN Medium" panose="020B0600000000000000" pitchFamily="34" charset="-122"/>
                <a:ea typeface="思源黑体 CN Medium" panose="020B0600000000000000" pitchFamily="34" charset="-122"/>
                <a:sym typeface="+mn-ea"/>
              </a:rPr>
              <a:t>Library</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不能在</a:t>
            </a: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Gradle</a:t>
            </a:r>
            <a:r>
              <a:rPr lang="zh-CN" altLang="en-US" dirty="0">
                <a:solidFill>
                  <a:schemeClr val="tx2"/>
                </a:solidFill>
                <a:effectLst/>
                <a:latin typeface="思源黑体 CN Medium" panose="020B0600000000000000" pitchFamily="34" charset="-122"/>
                <a:ea typeface="思源黑体 CN Medium" panose="020B0600000000000000" pitchFamily="34" charset="-122"/>
                <a:sym typeface="+mn-ea"/>
              </a:rPr>
              <a:t>文件中有</a:t>
            </a:r>
            <a:r>
              <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rPr>
              <a:t>applicationId</a:t>
            </a:r>
            <a:endParaRPr lang="en-US" altLang="zh-CN" dirty="0">
              <a:solidFill>
                <a:schemeClr val="tx2"/>
              </a:solidFill>
              <a:effectLst/>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LYING IMPRESSION FID FEIZHAO    qq:1964271550"/>
          <p:cNvSpPr txBox="1"/>
          <p:nvPr/>
        </p:nvSpPr>
        <p:spPr>
          <a:xfrm>
            <a:off x="4236006" y="261476"/>
            <a:ext cx="373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怎样搭建一个完整的组件化项目</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cxnSp>
        <p:nvCxnSpPr>
          <p:cNvPr id="9"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26" name="FLYING IMPRESSION FID FEIZHAO    qq:1964271550"/>
          <p:cNvSpPr txBox="1"/>
          <p:nvPr/>
        </p:nvSpPr>
        <p:spPr>
          <a:xfrm>
            <a:off x="1438910" y="2266950"/>
            <a:ext cx="2383790" cy="368300"/>
          </a:xfrm>
          <a:prstGeom prst="rect">
            <a:avLst/>
          </a:prstGeom>
          <a:solidFill>
            <a:srgbClr val="33C3AB"/>
          </a:solidFill>
        </p:spPr>
        <p:txBody>
          <a:bodyPr wrap="square" rtlCol="0">
            <a:spAutoFit/>
          </a:bodyPr>
          <a:p>
            <a:pPr algn="ctr"/>
            <a:r>
              <a:rPr lang="zh-CN" altLang="en-US" dirty="0">
                <a:solidFill>
                  <a:schemeClr val="bg1"/>
                </a:solidFill>
                <a:latin typeface="微软雅黑" panose="020B0503020204020204" pitchFamily="34" charset="-122"/>
                <a:ea typeface="微软雅黑" panose="020B0503020204020204" pitchFamily="34" charset="-122"/>
              </a:rPr>
              <a:t>第一步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FLYING IMPRESSION FID FEIZHAO    qq:1964271550"/>
          <p:cNvSpPr txBox="1"/>
          <p:nvPr/>
        </p:nvSpPr>
        <p:spPr>
          <a:xfrm>
            <a:off x="1401445" y="2636520"/>
            <a:ext cx="8201025" cy="650240"/>
          </a:xfrm>
          <a:prstGeom prst="rect">
            <a:avLst/>
          </a:prstGeom>
          <a:noFill/>
        </p:spPr>
        <p:txBody>
          <a:bodyPr wrap="square" rtlCol="0">
            <a:spAutoFit/>
          </a:bodyPr>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创建模块、统一版本、模块可在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Library</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和</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Application</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之间进行随意切换、</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AndroidManifest.xml</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文件的区分管理</a:t>
            </a:r>
            <a:endParaRPr lang="en-US" altLang="zh-CN"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1438910" y="3964305"/>
            <a:ext cx="2383790" cy="368300"/>
          </a:xfrm>
          <a:prstGeom prst="rect">
            <a:avLst/>
          </a:prstGeom>
          <a:solidFill>
            <a:srgbClr val="FCB030"/>
          </a:solidFill>
        </p:spPr>
        <p:txBody>
          <a:bodyPr wrap="square" rtlCol="0">
            <a:spAutoFit/>
          </a:bodyPr>
          <a:p>
            <a:pPr algn="ctr"/>
            <a:r>
              <a:rPr lang="zh-CN" altLang="en-US" dirty="0">
                <a:solidFill>
                  <a:schemeClr val="bg1"/>
                </a:solidFill>
                <a:latin typeface="微软雅黑" panose="020B0503020204020204" pitchFamily="34" charset="-122"/>
                <a:ea typeface="微软雅黑" panose="020B0503020204020204" pitchFamily="34" charset="-122"/>
              </a:rPr>
              <a:t>第二步</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9" name="FLYING IMPRESSION FID FEIZHAO    qq:1964271550"/>
          <p:cNvSpPr txBox="1"/>
          <p:nvPr/>
        </p:nvSpPr>
        <p:spPr>
          <a:xfrm>
            <a:off x="1401445" y="4333240"/>
            <a:ext cx="8201025" cy="370840"/>
          </a:xfrm>
          <a:prstGeom prst="rect">
            <a:avLst/>
          </a:prstGeom>
          <a:noFill/>
        </p:spPr>
        <p:txBody>
          <a:bodyPr wrap="square" rtlCol="0">
            <a:spAutoFit/>
          </a:bodyPr>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创建</a:t>
            </a: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组件化路由框架</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1"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1" bldLvl="0" animBg="1"/>
      <p:bldP spid="27" grpId="1"/>
      <p:bldP spid="28" grpId="1" bldLvl="0" animBg="1"/>
      <p:bldP spid="29" grpId="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ISPRING_ULTRA_SCORM_COURSE_ID" val="0A12819A-E1CC-40D8-8330-AD2067EE5FC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Vjlk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NWOWSdZFKylNAAAAawAAABsAAAB1bml2ZXJzYWwvdW5pdmVyc2FsLnBuZy54bWyzsa/IzVEoSy0qzszPs1Uy1DNQsrfj5bIpKEoty0wtV6gAigEFIUBJodJWycQIwS3PTCnJAKowMDZDCGakZqZnlNgqmZubwwX1gWYCAFBLAQIAABQAAgAIAESUV0cjtE77+wIAALAIAAAUAAAAAAAAAAEAAAAAAAAAAAB1bml2ZXJzYWwvcGxheWVyLnhtbFBLAQIAABQAAgAIADVjlknoZE7o6C8AAOlbAAAXAAAAAAAAAAAAAAAAAC0DAAB1bml2ZXJzYWwvdW5pdmVyc2FsLnBuZ1BLAQIAABQAAgAIADVjlknWRSspTQAAAGsAAAAbAAAAAAAAAAEAAAAAAEozAAB1bml2ZXJzYWwvdW5pdmVyc2FsLnBuZy54bWxQSwUGAAAAAAMAAwDQAAAA0DMAAAAA"/>
  <p:tag name="ISPRING_OUTPUT_FOLDER" val="C:\Users\Administrator\Desktop"/>
  <p:tag name="ISPRING_PRESENTATION_TITLE" val="（飞印象）简约商务通用模板"/>
  <p:tag name="ISPRING_ULTRA_SCORM_SLIDE_COUNT"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2350</Words>
  <Application>WPS 演示</Application>
  <PresentationFormat>宽屏</PresentationFormat>
  <Paragraphs>249</Paragraphs>
  <Slides>21</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Arial</vt:lpstr>
      <vt:lpstr>宋体</vt:lpstr>
      <vt:lpstr>Wingdings</vt:lpstr>
      <vt:lpstr>微软雅黑</vt:lpstr>
      <vt:lpstr>思源黑体 CN Normal</vt:lpstr>
      <vt:lpstr>黑体</vt:lpstr>
      <vt:lpstr>方正姚体</vt:lpstr>
      <vt:lpstr>Calibri</vt:lpstr>
      <vt:lpstr>Wingdings</vt:lpstr>
      <vt:lpstr>思源黑体 CN Medium</vt:lpstr>
      <vt:lpstr>Arial Unicode MS</vt:lpstr>
      <vt:lpstr>Calibri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Administrator</cp:lastModifiedBy>
  <cp:revision>721</cp:revision>
  <dcterms:created xsi:type="dcterms:W3CDTF">2016-12-28T11:29:00Z</dcterms:created>
  <dcterms:modified xsi:type="dcterms:W3CDTF">2020-07-12T12:05:41Z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